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229" r:id="rId6"/>
    <p:sldMasterId id="2147486194" r:id="rId7"/>
    <p:sldMasterId id="2147486207" r:id="rId8"/>
    <p:sldMasterId id="2147486210" r:id="rId9"/>
    <p:sldMasterId id="2147486213" r:id="rId10"/>
  </p:sldMasterIdLst>
  <p:notesMasterIdLst>
    <p:notesMasterId r:id="rId19"/>
  </p:notesMasterIdLst>
  <p:handoutMasterIdLst>
    <p:handoutMasterId r:id="rId20"/>
  </p:handoutMasterIdLst>
  <p:sldIdLst>
    <p:sldId id="832" r:id="rId11"/>
    <p:sldId id="833" r:id="rId12"/>
    <p:sldId id="834" r:id="rId13"/>
    <p:sldId id="839" r:id="rId14"/>
    <p:sldId id="840" r:id="rId15"/>
    <p:sldId id="841" r:id="rId16"/>
    <p:sldId id="846" r:id="rId17"/>
    <p:sldId id="847" r:id="rId18"/>
  </p:sldIdLst>
  <p:sldSz cx="9906000" cy="6858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8B"/>
    <a:srgbClr val="F79646"/>
    <a:srgbClr val="FFFFCC"/>
    <a:srgbClr val="FFFF99"/>
    <a:srgbClr val="FF7B21"/>
    <a:srgbClr val="F7AF79"/>
    <a:srgbClr val="F9C095"/>
    <a:srgbClr val="FF9D5B"/>
    <a:srgbClr val="FF9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7774" autoAdjust="0"/>
  </p:normalViewPr>
  <p:slideViewPr>
    <p:cSldViewPr>
      <p:cViewPr>
        <p:scale>
          <a:sx n="80" d="100"/>
          <a:sy n="80" d="100"/>
        </p:scale>
        <p:origin x="-990" y="-168"/>
      </p:cViewPr>
      <p:guideLst>
        <p:guide orient="horz" pos="2132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58" y="-84"/>
      </p:cViewPr>
      <p:guideLst>
        <p:guide orient="horz" pos="3130"/>
        <p:guide pos="214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dfckhpwg3file1h.mhlwds.mhlw.go.jp\&#35506;&#23460;&#38936;&#22495;2\11904000_&#38599;&#29992;&#22343;&#31561;&#12539;&#20816;&#31461;&#23478;&#24237;&#23616;&#12288;&#30701;&#26178;&#38291;&#12539;&#22312;&#23429;&#21172;&#20685;&#35506;\&#9733;&#12497;&#12540;&#12488;&#12487;&#12540;&#12479;&#12539;&#22522;&#26412;&#36039;&#26009;\&#12497;&#12540;&#12488;&#12487;&#12540;&#12479;\28&#26356;&#26032;&#20013;&#12288;&#12496;&#12483;&#12463;&#12487;&#12540;&#12479;\28&#26356;&#26032;&#20013;&#12304;&#12496;&#12483;&#12463;&#12487;&#12540;&#12479;&#12305;&#12497;&#12540;&#12488;&#12487;&#12540;&#12479;&#38598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PowerPoint%20&#20869;&#12398;&#12464;&#12521;&#12501;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PowerPoint%20&#20869;&#12398;&#12464;&#12521;&#12501;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O\Desktop\&#32113;&#35336;&#12539;&#35519;&#26619;\&#32153;&#32154;&#23601;&#26989;&#2957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://kyodo.mhlw.go.jp/sites/11902000/DocLib/&#20225;&#30011;&#20418;/01&#36039;&#26009;/&#22522;&#26412;&#36039;&#26009;/&#9733;&#22522;&#26412;&#36039;&#26009;&#12487;&#12540;&#12479;0203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US" sz="900"/>
              <a:t>(</a:t>
            </a:r>
            <a:r>
              <a:rPr lang="ja-JP" sz="900"/>
              <a:t>％</a:t>
            </a:r>
            <a:r>
              <a:rPr lang="en-US" sz="900"/>
              <a:t>)</a:t>
            </a:r>
          </a:p>
        </c:rich>
      </c:tx>
      <c:layout>
        <c:manualLayout>
          <c:xMode val="edge"/>
          <c:yMode val="edge"/>
          <c:x val="0.9513184903611186"/>
          <c:y val="2.64900481189852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050784271583723E-2"/>
          <c:y val="7.422788871722201E-2"/>
          <c:w val="0.87221181721032348"/>
          <c:h val="0.781133940971423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雇用者数!$AI$6</c:f>
              <c:strCache>
                <c:ptCount val="1"/>
                <c:pt idx="0">
                  <c:v>女性雇用者数（左目盛）</c:v>
                </c:pt>
              </c:strCache>
            </c:strRef>
          </c:tx>
          <c:spPr>
            <a:solidFill>
              <a:srgbClr val="FFA3A3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1"/>
              <c:numFmt formatCode="_(* #,##0_);_(* \(#,##0\);_(* &quot;-&quot;_);_(@_)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i="1"/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(* #,##0_);_(* \(#,##0\);_(* &quot;-&quot;_);_(@_)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雇用者数!$AH$7:$AH$22</c:f>
              <c:strCache>
                <c:ptCount val="16"/>
                <c:pt idx="0">
                  <c:v>昭和60年</c:v>
                </c:pt>
                <c:pt idx="1">
                  <c:v>平成2年</c:v>
                </c:pt>
                <c:pt idx="2">
                  <c:v>7年</c:v>
                </c:pt>
                <c:pt idx="3">
                  <c:v>10年</c:v>
                </c:pt>
                <c:pt idx="4">
                  <c:v>12年</c:v>
                </c:pt>
                <c:pt idx="5">
                  <c:v>17年</c:v>
                </c:pt>
                <c:pt idx="6">
                  <c:v>18年</c:v>
                </c:pt>
                <c:pt idx="7">
                  <c:v>19年</c:v>
                </c:pt>
                <c:pt idx="8">
                  <c:v>20年</c:v>
                </c:pt>
                <c:pt idx="9">
                  <c:v>21年</c:v>
                </c:pt>
                <c:pt idx="10">
                  <c:v>22年</c:v>
                </c:pt>
                <c:pt idx="11">
                  <c:v>*23年</c:v>
                </c:pt>
                <c:pt idx="12">
                  <c:v>24年</c:v>
                </c:pt>
                <c:pt idx="13">
                  <c:v>25年</c:v>
                </c:pt>
                <c:pt idx="14">
                  <c:v>26年</c:v>
                </c:pt>
                <c:pt idx="15">
                  <c:v>27年</c:v>
                </c:pt>
              </c:strCache>
            </c:strRef>
          </c:cat>
          <c:val>
            <c:numRef>
              <c:f>雇用者数!$AI$7:$AI$22</c:f>
              <c:numCache>
                <c:formatCode>#,##0;[Red]#,##0</c:formatCode>
                <c:ptCount val="16"/>
                <c:pt idx="0">
                  <c:v>1548</c:v>
                </c:pt>
                <c:pt idx="1">
                  <c:v>1834</c:v>
                </c:pt>
                <c:pt idx="2">
                  <c:v>2048</c:v>
                </c:pt>
                <c:pt idx="3">
                  <c:v>2124</c:v>
                </c:pt>
                <c:pt idx="4">
                  <c:v>2140</c:v>
                </c:pt>
                <c:pt idx="5">
                  <c:v>2229</c:v>
                </c:pt>
                <c:pt idx="6">
                  <c:v>2277</c:v>
                </c:pt>
                <c:pt idx="7" formatCode="General">
                  <c:v>2297</c:v>
                </c:pt>
                <c:pt idx="8" formatCode="General">
                  <c:v>2312</c:v>
                </c:pt>
                <c:pt idx="9" formatCode="General">
                  <c:v>2311</c:v>
                </c:pt>
                <c:pt idx="10" formatCode="General">
                  <c:v>2329</c:v>
                </c:pt>
                <c:pt idx="11" formatCode="General">
                  <c:v>2347</c:v>
                </c:pt>
                <c:pt idx="12" formatCode="General">
                  <c:v>2357</c:v>
                </c:pt>
                <c:pt idx="13" formatCode="General">
                  <c:v>2406</c:v>
                </c:pt>
                <c:pt idx="14" formatCode="General">
                  <c:v>2436</c:v>
                </c:pt>
                <c:pt idx="15" formatCode="General">
                  <c:v>2474</c:v>
                </c:pt>
              </c:numCache>
            </c:numRef>
          </c:val>
        </c:ser>
        <c:ser>
          <c:idx val="0"/>
          <c:order val="1"/>
          <c:tx>
            <c:strRef>
              <c:f>雇用者数!$AJ$6</c:f>
              <c:strCache>
                <c:ptCount val="1"/>
                <c:pt idx="0">
                  <c:v>雇用者総数（左目盛）</c:v>
                </c:pt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Lbls>
            <c:dLbl>
              <c:idx val="2"/>
              <c:layout>
                <c:manualLayout>
                  <c:x val="1.3502773650453592E-3"/>
                  <c:y val="1.490935814626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963743258504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502773650453592E-3"/>
                  <c:y val="5.963743258504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_(* #,##0_);_(* \(#,##0\);_(* &quot;-&quot;_);_(@_)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i="1"/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(* #,##0_);_(* \(#,##0\);_(* &quot;-&quot;_);_(@_)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雇用者数!$AH$7:$AH$22</c:f>
              <c:strCache>
                <c:ptCount val="16"/>
                <c:pt idx="0">
                  <c:v>昭和60年</c:v>
                </c:pt>
                <c:pt idx="1">
                  <c:v>平成2年</c:v>
                </c:pt>
                <c:pt idx="2">
                  <c:v>7年</c:v>
                </c:pt>
                <c:pt idx="3">
                  <c:v>10年</c:v>
                </c:pt>
                <c:pt idx="4">
                  <c:v>12年</c:v>
                </c:pt>
                <c:pt idx="5">
                  <c:v>17年</c:v>
                </c:pt>
                <c:pt idx="6">
                  <c:v>18年</c:v>
                </c:pt>
                <c:pt idx="7">
                  <c:v>19年</c:v>
                </c:pt>
                <c:pt idx="8">
                  <c:v>20年</c:v>
                </c:pt>
                <c:pt idx="9">
                  <c:v>21年</c:v>
                </c:pt>
                <c:pt idx="10">
                  <c:v>22年</c:v>
                </c:pt>
                <c:pt idx="11">
                  <c:v>*23年</c:v>
                </c:pt>
                <c:pt idx="12">
                  <c:v>24年</c:v>
                </c:pt>
                <c:pt idx="13">
                  <c:v>25年</c:v>
                </c:pt>
                <c:pt idx="14">
                  <c:v>26年</c:v>
                </c:pt>
                <c:pt idx="15">
                  <c:v>27年</c:v>
                </c:pt>
              </c:strCache>
            </c:strRef>
          </c:cat>
          <c:val>
            <c:numRef>
              <c:f>雇用者数!$AJ$7:$AJ$22</c:f>
              <c:numCache>
                <c:formatCode>#,##0;[Red]#,##0</c:formatCode>
                <c:ptCount val="16"/>
                <c:pt idx="0">
                  <c:v>4313</c:v>
                </c:pt>
                <c:pt idx="1">
                  <c:v>4835</c:v>
                </c:pt>
                <c:pt idx="2">
                  <c:v>5263</c:v>
                </c:pt>
                <c:pt idx="3">
                  <c:v>5368</c:v>
                </c:pt>
                <c:pt idx="4">
                  <c:v>5356</c:v>
                </c:pt>
                <c:pt idx="5">
                  <c:v>5393</c:v>
                </c:pt>
                <c:pt idx="6">
                  <c:v>5472</c:v>
                </c:pt>
                <c:pt idx="7" formatCode="General">
                  <c:v>5523</c:v>
                </c:pt>
                <c:pt idx="8" formatCode="General">
                  <c:v>5524</c:v>
                </c:pt>
                <c:pt idx="9" formatCode="General">
                  <c:v>5460</c:v>
                </c:pt>
                <c:pt idx="10" formatCode="General">
                  <c:v>5463</c:v>
                </c:pt>
                <c:pt idx="11" formatCode="General">
                  <c:v>5508</c:v>
                </c:pt>
                <c:pt idx="12" formatCode="General">
                  <c:v>5504</c:v>
                </c:pt>
                <c:pt idx="13" formatCode="General">
                  <c:v>5553</c:v>
                </c:pt>
                <c:pt idx="14" formatCode="General">
                  <c:v>5595</c:v>
                </c:pt>
                <c:pt idx="15" formatCode="General">
                  <c:v>5640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679040"/>
        <c:axId val="96680576"/>
      </c:barChart>
      <c:lineChart>
        <c:grouping val="standard"/>
        <c:varyColors val="0"/>
        <c:ser>
          <c:idx val="2"/>
          <c:order val="2"/>
          <c:tx>
            <c:strRef>
              <c:f>雇用者数!$AK$6</c:f>
              <c:strCache>
                <c:ptCount val="1"/>
                <c:pt idx="0">
                  <c:v>雇用者総数に占める女性割合（右目盛）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3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-2.4574197475406612E-2"/>
                  <c:y val="-3.8445041663944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868346126784212E-2"/>
                  <c:y val="-2.9780813822114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461894049809786E-2"/>
                  <c:y val="-2.5715179642279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083841547744384E-2"/>
                  <c:y val="-2.9346960768976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666848298464457E-2"/>
                  <c:y val="-3.1692081034626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041666666666665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923618955980427E-2"/>
                  <c:y val="-2.1261564870277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8924190431636893E-2"/>
                  <c:y val="-3.00399406184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297502252677297E-2"/>
                  <c:y val="-3.3505436632879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191122723732719E-2"/>
                  <c:y val="-2.7242295155088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8924190431636793E-2"/>
                  <c:y val="-2.8327780477897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1624745161727611E-2"/>
                  <c:y val="-2.8327780477897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雇用者数!$AH$7:$AH$22</c:f>
              <c:strCache>
                <c:ptCount val="16"/>
                <c:pt idx="0">
                  <c:v>昭和60年</c:v>
                </c:pt>
                <c:pt idx="1">
                  <c:v>平成2年</c:v>
                </c:pt>
                <c:pt idx="2">
                  <c:v>7年</c:v>
                </c:pt>
                <c:pt idx="3">
                  <c:v>10年</c:v>
                </c:pt>
                <c:pt idx="4">
                  <c:v>12年</c:v>
                </c:pt>
                <c:pt idx="5">
                  <c:v>17年</c:v>
                </c:pt>
                <c:pt idx="6">
                  <c:v>18年</c:v>
                </c:pt>
                <c:pt idx="7">
                  <c:v>19年</c:v>
                </c:pt>
                <c:pt idx="8">
                  <c:v>20年</c:v>
                </c:pt>
                <c:pt idx="9">
                  <c:v>21年</c:v>
                </c:pt>
                <c:pt idx="10">
                  <c:v>22年</c:v>
                </c:pt>
                <c:pt idx="11">
                  <c:v>*23年</c:v>
                </c:pt>
                <c:pt idx="12">
                  <c:v>24年</c:v>
                </c:pt>
                <c:pt idx="13">
                  <c:v>25年</c:v>
                </c:pt>
                <c:pt idx="14">
                  <c:v>26年</c:v>
                </c:pt>
                <c:pt idx="15">
                  <c:v>27年</c:v>
                </c:pt>
              </c:strCache>
            </c:strRef>
          </c:cat>
          <c:val>
            <c:numRef>
              <c:f>雇用者数!$AK$7:$AK$22</c:f>
              <c:numCache>
                <c:formatCode>0.0</c:formatCode>
                <c:ptCount val="16"/>
                <c:pt idx="0">
                  <c:v>35.891490841641549</c:v>
                </c:pt>
                <c:pt idx="1">
                  <c:v>37.93174767321613</c:v>
                </c:pt>
                <c:pt idx="2">
                  <c:v>38.913167395021851</c:v>
                </c:pt>
                <c:pt idx="3">
                  <c:v>39.567809239940388</c:v>
                </c:pt>
                <c:pt idx="4">
                  <c:v>39.955190440627334</c:v>
                </c:pt>
                <c:pt idx="5">
                  <c:v>41.331355460782497</c:v>
                </c:pt>
                <c:pt idx="6">
                  <c:v>41.611842105263158</c:v>
                </c:pt>
                <c:pt idx="7">
                  <c:v>41.589715734202429</c:v>
                </c:pt>
                <c:pt idx="8">
                  <c:v>41.85372918175235</c:v>
                </c:pt>
                <c:pt idx="9">
                  <c:v>42.326007326007328</c:v>
                </c:pt>
                <c:pt idx="10">
                  <c:v>42.632253340655318</c:v>
                </c:pt>
                <c:pt idx="11">
                  <c:v>42.679583257174194</c:v>
                </c:pt>
                <c:pt idx="12">
                  <c:v>42.823401162790695</c:v>
                </c:pt>
                <c:pt idx="13">
                  <c:v>43.327930848190164</c:v>
                </c:pt>
                <c:pt idx="14">
                  <c:v>43.538873994638074</c:v>
                </c:pt>
                <c:pt idx="15">
                  <c:v>43.865248226950357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02848"/>
        <c:axId val="96704384"/>
      </c:lineChart>
      <c:catAx>
        <c:axId val="96679040"/>
        <c:scaling>
          <c:orientation val="minMax"/>
        </c:scaling>
        <c:delete val="0"/>
        <c:axPos val="b"/>
        <c:numFmt formatCode="@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ysDash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96680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6680576"/>
        <c:scaling>
          <c:orientation val="minMax"/>
          <c:max val="7000"/>
        </c:scaling>
        <c:delete val="0"/>
        <c:axPos val="l"/>
        <c:numFmt formatCode="#,##0;[Red]#,##0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ysDash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96679040"/>
        <c:crosses val="autoZero"/>
        <c:crossBetween val="between"/>
        <c:majorUnit val="1000"/>
      </c:valAx>
      <c:catAx>
        <c:axId val="96702848"/>
        <c:scaling>
          <c:orientation val="minMax"/>
        </c:scaling>
        <c:delete val="1"/>
        <c:axPos val="b"/>
        <c:majorTickMark val="out"/>
        <c:minorTickMark val="none"/>
        <c:tickLblPos val="none"/>
        <c:crossAx val="96704384"/>
        <c:crosses val="autoZero"/>
        <c:auto val="0"/>
        <c:lblAlgn val="ctr"/>
        <c:lblOffset val="100"/>
        <c:noMultiLvlLbl val="0"/>
      </c:catAx>
      <c:valAx>
        <c:axId val="96704384"/>
        <c:scaling>
          <c:orientation val="minMax"/>
          <c:max val="47"/>
          <c:min val="0"/>
        </c:scaling>
        <c:delete val="0"/>
        <c:axPos val="r"/>
        <c:numFmt formatCode="0.0;[Red]0.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96702848"/>
        <c:crosses val="max"/>
        <c:crossBetween val="between"/>
        <c:majorUnit val="5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41110098107751E-2"/>
          <c:y val="0.91958460180084067"/>
          <c:w val="0.86606896551723656"/>
          <c:h val="5.551948710208624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542631167706E-2"/>
          <c:y val="2.7973479137238719E-2"/>
          <c:w val="0.89863614786603141"/>
          <c:h val="0.916654895487802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女性（左目盛り）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8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txPr>
              <a:bodyPr/>
              <a:lstStyle/>
              <a:p>
                <a:pPr>
                  <a:defRPr sz="1000" baseline="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平成8年</c:v>
                </c:pt>
                <c:pt idx="1">
                  <c:v>平成11年</c:v>
                </c:pt>
                <c:pt idx="2">
                  <c:v>平成14年</c:v>
                </c:pt>
                <c:pt idx="3">
                  <c:v>平成16年</c:v>
                </c:pt>
                <c:pt idx="4">
                  <c:v>平成17年</c:v>
                </c:pt>
                <c:pt idx="5">
                  <c:v>平成19年</c:v>
                </c:pt>
                <c:pt idx="6">
                  <c:v>平成20年</c:v>
                </c:pt>
                <c:pt idx="7">
                  <c:v>平成21年</c:v>
                </c:pt>
                <c:pt idx="8">
                  <c:v>平成22年</c:v>
                </c:pt>
                <c:pt idx="9">
                  <c:v>平成23年</c:v>
                </c:pt>
                <c:pt idx="10">
                  <c:v>平成24年</c:v>
                </c:pt>
                <c:pt idx="11">
                  <c:v>平成25年</c:v>
                </c:pt>
                <c:pt idx="12">
                  <c:v>平成26年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49.1</c:v>
                </c:pt>
                <c:pt idx="1">
                  <c:v>56.4</c:v>
                </c:pt>
                <c:pt idx="2">
                  <c:v>64</c:v>
                </c:pt>
                <c:pt idx="3">
                  <c:v>70.599999999999994</c:v>
                </c:pt>
                <c:pt idx="4">
                  <c:v>72.3</c:v>
                </c:pt>
                <c:pt idx="5">
                  <c:v>89.7</c:v>
                </c:pt>
                <c:pt idx="6">
                  <c:v>90.6</c:v>
                </c:pt>
                <c:pt idx="7">
                  <c:v>85.6</c:v>
                </c:pt>
                <c:pt idx="8">
                  <c:v>83.7</c:v>
                </c:pt>
                <c:pt idx="9">
                  <c:v>87.8</c:v>
                </c:pt>
                <c:pt idx="10">
                  <c:v>83.6</c:v>
                </c:pt>
                <c:pt idx="11">
                  <c:v>83</c:v>
                </c:pt>
                <c:pt idx="12">
                  <c:v>86.6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51872"/>
        <c:axId val="12675340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男性（右目盛り）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txPr>
              <a:bodyPr/>
              <a:lstStyle/>
              <a:p>
                <a:pPr>
                  <a:defRPr sz="1000" baseline="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平成8年</c:v>
                </c:pt>
                <c:pt idx="1">
                  <c:v>平成11年</c:v>
                </c:pt>
                <c:pt idx="2">
                  <c:v>平成14年</c:v>
                </c:pt>
                <c:pt idx="3">
                  <c:v>平成16年</c:v>
                </c:pt>
                <c:pt idx="4">
                  <c:v>平成17年</c:v>
                </c:pt>
                <c:pt idx="5">
                  <c:v>平成19年</c:v>
                </c:pt>
                <c:pt idx="6">
                  <c:v>平成20年</c:v>
                </c:pt>
                <c:pt idx="7">
                  <c:v>平成21年</c:v>
                </c:pt>
                <c:pt idx="8">
                  <c:v>平成22年</c:v>
                </c:pt>
                <c:pt idx="9">
                  <c:v>平成23年</c:v>
                </c:pt>
                <c:pt idx="10">
                  <c:v>平成24年</c:v>
                </c:pt>
                <c:pt idx="11">
                  <c:v>平成25年</c:v>
                </c:pt>
                <c:pt idx="12">
                  <c:v>平成26年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0.12</c:v>
                </c:pt>
                <c:pt idx="1">
                  <c:v>0.42</c:v>
                </c:pt>
                <c:pt idx="2">
                  <c:v>0.33</c:v>
                </c:pt>
                <c:pt idx="3">
                  <c:v>0.56000000000000005</c:v>
                </c:pt>
                <c:pt idx="4">
                  <c:v>0.5</c:v>
                </c:pt>
                <c:pt idx="5">
                  <c:v>1.56</c:v>
                </c:pt>
                <c:pt idx="6">
                  <c:v>1.23</c:v>
                </c:pt>
                <c:pt idx="7">
                  <c:v>1.72</c:v>
                </c:pt>
                <c:pt idx="8">
                  <c:v>1.38</c:v>
                </c:pt>
                <c:pt idx="9">
                  <c:v>2.63</c:v>
                </c:pt>
                <c:pt idx="10">
                  <c:v>1.89</c:v>
                </c:pt>
                <c:pt idx="11">
                  <c:v>2.0299999999999998</c:v>
                </c:pt>
                <c:pt idx="12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81312"/>
        <c:axId val="126779776"/>
      </c:lineChart>
      <c:catAx>
        <c:axId val="12675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ja-JP"/>
          </a:p>
        </c:txPr>
        <c:crossAx val="126753408"/>
        <c:crosses val="autoZero"/>
        <c:auto val="1"/>
        <c:lblAlgn val="ctr"/>
        <c:lblOffset val="100"/>
        <c:tickLblSkip val="1"/>
        <c:noMultiLvlLbl val="0"/>
      </c:catAx>
      <c:valAx>
        <c:axId val="126753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_);[Red]\(#,##0.0\)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ja-JP"/>
          </a:p>
        </c:txPr>
        <c:crossAx val="126751872"/>
        <c:crosses val="autoZero"/>
        <c:crossBetween val="between"/>
      </c:valAx>
      <c:valAx>
        <c:axId val="126779776"/>
        <c:scaling>
          <c:orientation val="minMax"/>
          <c:max val="5"/>
        </c:scaling>
        <c:delete val="0"/>
        <c:axPos val="r"/>
        <c:numFmt formatCode="#,##0.0_);[Red]\(#,##0.0\)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ja-JP"/>
          </a:p>
        </c:txPr>
        <c:crossAx val="126781312"/>
        <c:crosses val="max"/>
        <c:crossBetween val="between"/>
      </c:valAx>
      <c:catAx>
        <c:axId val="12678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267797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9.4831979183212886E-2"/>
          <c:y val="1.182190074118749E-2"/>
          <c:w val="0.18139077292605688"/>
          <c:h val="0.11549153268684433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'９回'!$L$44</c:f>
              <c:strCache>
                <c:ptCount val="1"/>
                <c:pt idx="0">
                  <c:v>同一就業継続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>
                    <a:latin typeface="HGPｺﾞｼｯｸM" panose="020B0600000000000000" pitchFamily="50" charset="-128"/>
                    <a:ea typeface="HGPｺﾞｼｯｸM" panose="020B0600000000000000" pitchFamily="50" charset="-128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'９回'!$J$45:$J$49</c:f>
              <c:strCache>
                <c:ptCount val="5"/>
                <c:pt idx="0">
                  <c:v>４時間以上</c:v>
                </c:pt>
                <c:pt idx="1">
                  <c:v>２～４時間未満</c:v>
                </c:pt>
                <c:pt idx="2">
                  <c:v>２時間未満</c:v>
                </c:pt>
                <c:pt idx="3">
                  <c:v>家事・育児時間なし</c:v>
                </c:pt>
                <c:pt idx="4">
                  <c:v>総数</c:v>
                </c:pt>
              </c:strCache>
            </c:strRef>
          </c:cat>
          <c:val>
            <c:numRef>
              <c:f>'９回'!$L$45:$L$49</c:f>
              <c:numCache>
                <c:formatCode>0%</c:formatCode>
                <c:ptCount val="5"/>
                <c:pt idx="0">
                  <c:v>0.7358490566037843</c:v>
                </c:pt>
                <c:pt idx="1">
                  <c:v>0.54335260115606621</c:v>
                </c:pt>
                <c:pt idx="2">
                  <c:v>0.48754448398576788</c:v>
                </c:pt>
                <c:pt idx="3">
                  <c:v>0.46</c:v>
                </c:pt>
                <c:pt idx="4">
                  <c:v>0.53146853146853168</c:v>
                </c:pt>
              </c:numCache>
            </c:numRef>
          </c:val>
        </c:ser>
        <c:ser>
          <c:idx val="1"/>
          <c:order val="1"/>
          <c:tx>
            <c:strRef>
              <c:f>'９回'!$M$44</c:f>
              <c:strCache>
                <c:ptCount val="1"/>
                <c:pt idx="0">
                  <c:v>転職</c:v>
                </c:pt>
              </c:strCache>
            </c:strRef>
          </c:tx>
          <c:invertIfNegative val="0"/>
          <c:cat>
            <c:strRef>
              <c:f>'９回'!$J$45:$J$49</c:f>
              <c:strCache>
                <c:ptCount val="5"/>
                <c:pt idx="0">
                  <c:v>４時間以上</c:v>
                </c:pt>
                <c:pt idx="1">
                  <c:v>２～４時間未満</c:v>
                </c:pt>
                <c:pt idx="2">
                  <c:v>２時間未満</c:v>
                </c:pt>
                <c:pt idx="3">
                  <c:v>家事・育児時間なし</c:v>
                </c:pt>
                <c:pt idx="4">
                  <c:v>総数</c:v>
                </c:pt>
              </c:strCache>
            </c:strRef>
          </c:cat>
          <c:val>
            <c:numRef>
              <c:f>'９回'!$M$45:$M$49</c:f>
              <c:numCache>
                <c:formatCode>0%</c:formatCode>
                <c:ptCount val="5"/>
                <c:pt idx="0">
                  <c:v>5.6603773584905662E-2</c:v>
                </c:pt>
                <c:pt idx="1">
                  <c:v>4.6242774566473945E-2</c:v>
                </c:pt>
                <c:pt idx="2">
                  <c:v>4.2704626334519928E-2</c:v>
                </c:pt>
                <c:pt idx="3">
                  <c:v>2.0000000000000011E-2</c:v>
                </c:pt>
                <c:pt idx="4">
                  <c:v>4.1958041958042022E-2</c:v>
                </c:pt>
              </c:numCache>
            </c:numRef>
          </c:val>
        </c:ser>
        <c:ser>
          <c:idx val="2"/>
          <c:order val="2"/>
          <c:tx>
            <c:strRef>
              <c:f>'９回'!$N$44</c:f>
              <c:strCache>
                <c:ptCount val="1"/>
                <c:pt idx="0">
                  <c:v>離職</c:v>
                </c:pt>
              </c:strCache>
            </c:strRef>
          </c:tx>
          <c:invertIfNegative val="0"/>
          <c:cat>
            <c:strRef>
              <c:f>'９回'!$J$45:$J$49</c:f>
              <c:strCache>
                <c:ptCount val="5"/>
                <c:pt idx="0">
                  <c:v>４時間以上</c:v>
                </c:pt>
                <c:pt idx="1">
                  <c:v>２～４時間未満</c:v>
                </c:pt>
                <c:pt idx="2">
                  <c:v>２時間未満</c:v>
                </c:pt>
                <c:pt idx="3">
                  <c:v>家事・育児時間なし</c:v>
                </c:pt>
                <c:pt idx="4">
                  <c:v>総数</c:v>
                </c:pt>
              </c:strCache>
            </c:strRef>
          </c:cat>
          <c:val>
            <c:numRef>
              <c:f>'９回'!$N$45:$N$49</c:f>
              <c:numCache>
                <c:formatCode>0%</c:formatCode>
                <c:ptCount val="5"/>
                <c:pt idx="0">
                  <c:v>0.16981132075471697</c:v>
                </c:pt>
                <c:pt idx="1">
                  <c:v>0.35260115606936415</c:v>
                </c:pt>
                <c:pt idx="2">
                  <c:v>0.42704626334519752</c:v>
                </c:pt>
                <c:pt idx="3">
                  <c:v>0.5</c:v>
                </c:pt>
                <c:pt idx="4">
                  <c:v>0.38111888111888476</c:v>
                </c:pt>
              </c:numCache>
            </c:numRef>
          </c:val>
        </c:ser>
        <c:ser>
          <c:idx val="3"/>
          <c:order val="3"/>
          <c:tx>
            <c:strRef>
              <c:f>'９回'!$O$44</c:f>
              <c:strCache>
                <c:ptCount val="1"/>
                <c:pt idx="0">
                  <c:v>不詳</c:v>
                </c:pt>
              </c:strCache>
            </c:strRef>
          </c:tx>
          <c:invertIfNegative val="0"/>
          <c:cat>
            <c:strRef>
              <c:f>'９回'!$J$45:$J$49</c:f>
              <c:strCache>
                <c:ptCount val="5"/>
                <c:pt idx="0">
                  <c:v>４時間以上</c:v>
                </c:pt>
                <c:pt idx="1">
                  <c:v>２～４時間未満</c:v>
                </c:pt>
                <c:pt idx="2">
                  <c:v>２時間未満</c:v>
                </c:pt>
                <c:pt idx="3">
                  <c:v>家事・育児時間なし</c:v>
                </c:pt>
                <c:pt idx="4">
                  <c:v>総数</c:v>
                </c:pt>
              </c:strCache>
            </c:strRef>
          </c:cat>
          <c:val>
            <c:numRef>
              <c:f>'９回'!$O$45:$O$49</c:f>
              <c:numCache>
                <c:formatCode>0%</c:formatCode>
                <c:ptCount val="5"/>
                <c:pt idx="0">
                  <c:v>3.7735849056604043E-2</c:v>
                </c:pt>
                <c:pt idx="1">
                  <c:v>5.7803468208092484E-2</c:v>
                </c:pt>
                <c:pt idx="2">
                  <c:v>4.2704626334519928E-2</c:v>
                </c:pt>
                <c:pt idx="3">
                  <c:v>2.0000000000000011E-2</c:v>
                </c:pt>
                <c:pt idx="4">
                  <c:v>4.5454545454545463E-2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06272"/>
        <c:axId val="132412160"/>
      </c:barChart>
      <c:catAx>
        <c:axId val="132406272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pPr>
            <a:endParaRPr lang="ja-JP"/>
          </a:p>
        </c:txPr>
        <c:crossAx val="132412160"/>
        <c:crosses val="autoZero"/>
        <c:auto val="1"/>
        <c:lblAlgn val="ctr"/>
        <c:lblOffset val="100"/>
        <c:noMultiLvlLbl val="0"/>
      </c:catAx>
      <c:valAx>
        <c:axId val="1324121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pPr>
            <a:endParaRPr lang="ja-JP"/>
          </a:p>
        </c:txPr>
        <c:crossAx val="13240627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100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15387443059898115"/>
          <c:y val="3.7441303394062313E-2"/>
          <c:w val="0.66232490872647098"/>
          <c:h val="0.11162716566253922"/>
        </c:manualLayout>
      </c:layout>
      <c:overlay val="0"/>
      <c:txPr>
        <a:bodyPr/>
        <a:lstStyle/>
        <a:p>
          <a:pPr>
            <a:defRPr sz="1100">
              <a:latin typeface="HGPｺﾞｼｯｸM" panose="020B0600000000000000" pitchFamily="50" charset="-128"/>
              <a:ea typeface="HGPｺﾞｼｯｸM" panose="020B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900"/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家事関連時間全体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日本</c:v>
                </c:pt>
                <c:pt idx="1">
                  <c:v>米国</c:v>
                </c:pt>
                <c:pt idx="2">
                  <c:v>英国</c:v>
                </c:pt>
                <c:pt idx="3">
                  <c:v>フランス</c:v>
                </c:pt>
                <c:pt idx="4">
                  <c:v>ドイツ</c:v>
                </c:pt>
                <c:pt idx="5">
                  <c:v>スウェーデン</c:v>
                </c:pt>
                <c:pt idx="6">
                  <c:v>ノルウェー</c:v>
                </c:pt>
              </c:strCache>
            </c:strRef>
          </c:cat>
          <c:val>
            <c:numRef>
              <c:f>Sheet1!$B$2:$B$8</c:f>
              <c:numCache>
                <c:formatCode>h:mm</c:formatCode>
                <c:ptCount val="7"/>
                <c:pt idx="0">
                  <c:v>4.6527777777777779E-2</c:v>
                </c:pt>
                <c:pt idx="1">
                  <c:v>0.11875000000000001</c:v>
                </c:pt>
                <c:pt idx="2">
                  <c:v>0.11527777777777777</c:v>
                </c:pt>
                <c:pt idx="3">
                  <c:v>0.10416666666666667</c:v>
                </c:pt>
                <c:pt idx="4">
                  <c:v>0.125</c:v>
                </c:pt>
                <c:pt idx="5">
                  <c:v>0.13958333333333334</c:v>
                </c:pt>
                <c:pt idx="6">
                  <c:v>0.13333333333333333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うち育児の時間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日本</c:v>
                </c:pt>
                <c:pt idx="1">
                  <c:v>米国</c:v>
                </c:pt>
                <c:pt idx="2">
                  <c:v>英国</c:v>
                </c:pt>
                <c:pt idx="3">
                  <c:v>フランス</c:v>
                </c:pt>
                <c:pt idx="4">
                  <c:v>ドイツ</c:v>
                </c:pt>
                <c:pt idx="5">
                  <c:v>スウェーデン</c:v>
                </c:pt>
                <c:pt idx="6">
                  <c:v>ノルウェー</c:v>
                </c:pt>
              </c:strCache>
            </c:strRef>
          </c:cat>
          <c:val>
            <c:numRef>
              <c:f>Sheet1!$C$2:$C$8</c:f>
              <c:numCache>
                <c:formatCode>h:mm</c:formatCode>
                <c:ptCount val="7"/>
                <c:pt idx="0">
                  <c:v>2.7083333333333334E-2</c:v>
                </c:pt>
                <c:pt idx="1">
                  <c:v>4.5138888888888888E-2</c:v>
                </c:pt>
                <c:pt idx="2">
                  <c:v>4.1666666666666664E-2</c:v>
                </c:pt>
                <c:pt idx="3">
                  <c:v>2.7777777777777776E-2</c:v>
                </c:pt>
                <c:pt idx="4">
                  <c:v>4.0972222222222222E-2</c:v>
                </c:pt>
                <c:pt idx="5">
                  <c:v>4.6527777777777779E-2</c:v>
                </c:pt>
                <c:pt idx="6">
                  <c:v>5.0694444444444452E-2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2439040"/>
        <c:axId val="132444928"/>
      </c:barChart>
      <c:catAx>
        <c:axId val="132439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32444928"/>
        <c:crosses val="autoZero"/>
        <c:auto val="1"/>
        <c:lblAlgn val="ctr"/>
        <c:lblOffset val="100"/>
        <c:noMultiLvlLbl val="0"/>
      </c:catAx>
      <c:valAx>
        <c:axId val="132444928"/>
        <c:scaling>
          <c:orientation val="minMax"/>
        </c:scaling>
        <c:delete val="0"/>
        <c:axPos val="t"/>
        <c:numFmt formatCode="h:mm" sourceLinked="1"/>
        <c:majorTickMark val="none"/>
        <c:minorTickMark val="none"/>
        <c:tickLblPos val="nextTo"/>
        <c:crossAx val="132439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ＭＳ ゴシック" pitchFamily="49" charset="-128"/>
              <a:ea typeface="ＭＳ ゴシック" pitchFamily="49" charset="-128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12283510657932"/>
          <c:y val="0"/>
          <c:w val="0.79712034329186576"/>
          <c:h val="0.932293942648347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出生あり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ja-JP" altLang="en-US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出生あり　</a:t>
                    </a:r>
                    <a:r>
                      <a:rPr lang="en-US" altLang="ja-JP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47.4</a:t>
                    </a:r>
                    <a:endParaRPr lang="ja-JP" altLang="en-US" sz="7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ja-JP" altLang="en-US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出生あり　</a:t>
                    </a:r>
                    <a:r>
                      <a:rPr lang="en-US" altLang="en-US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43.2</a:t>
                    </a:r>
                    <a:endParaRPr lang="en-US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M" panose="020B0600000000000000" pitchFamily="50" charset="-128"/>
                    <a:ea typeface="HGPｺﾞｼｯｸM" panose="020B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6時間以上</c:v>
                </c:pt>
                <c:pt idx="1">
                  <c:v>4時間以上6時間未満</c:v>
                </c:pt>
                <c:pt idx="2">
                  <c:v>2時間以上4時間未満</c:v>
                </c:pt>
                <c:pt idx="3">
                  <c:v>2時間未満</c:v>
                </c:pt>
                <c:pt idx="4">
                  <c:v>家事・育児時間なし</c:v>
                </c:pt>
                <c:pt idx="5">
                  <c:v>総数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67.400000000000006</c:v>
                </c:pt>
                <c:pt idx="1">
                  <c:v>55.3</c:v>
                </c:pt>
                <c:pt idx="2">
                  <c:v>48.1</c:v>
                </c:pt>
                <c:pt idx="3">
                  <c:v>25.8</c:v>
                </c:pt>
                <c:pt idx="4">
                  <c:v>9.9</c:v>
                </c:pt>
                <c:pt idx="5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出生なし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ja-JP" altLang="en-US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出生なし　</a:t>
                    </a:r>
                    <a:r>
                      <a:rPr lang="en-US" altLang="ja-JP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52.6</a:t>
                    </a:r>
                    <a:endParaRPr lang="ja-JP" altLang="en-US" sz="7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ja-JP" altLang="en-US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出生なし　</a:t>
                    </a:r>
                    <a:r>
                      <a:rPr lang="en-US" altLang="en-US" sz="900" dirty="0" smtClean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rPr>
                      <a:t>56.8</a:t>
                    </a:r>
                    <a:endParaRPr lang="en-US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900">
                    <a:latin typeface="HGPｺﾞｼｯｸM" panose="020B0600000000000000" pitchFamily="50" charset="-128"/>
                    <a:ea typeface="HGPｺﾞｼｯｸM" panose="020B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6時間以上</c:v>
                </c:pt>
                <c:pt idx="1">
                  <c:v>4時間以上6時間未満</c:v>
                </c:pt>
                <c:pt idx="2">
                  <c:v>2時間以上4時間未満</c:v>
                </c:pt>
                <c:pt idx="3">
                  <c:v>2時間未満</c:v>
                </c:pt>
                <c:pt idx="4">
                  <c:v>家事・育児時間なし</c:v>
                </c:pt>
                <c:pt idx="5">
                  <c:v>総数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32.6</c:v>
                </c:pt>
                <c:pt idx="1">
                  <c:v>44.7</c:v>
                </c:pt>
                <c:pt idx="2">
                  <c:v>51.9</c:v>
                </c:pt>
                <c:pt idx="3">
                  <c:v>74.2</c:v>
                </c:pt>
                <c:pt idx="4">
                  <c:v>90.1</c:v>
                </c:pt>
                <c:pt idx="5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200512"/>
        <c:axId val="133218688"/>
      </c:barChart>
      <c:catAx>
        <c:axId val="13320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pPr>
            <a:endParaRPr lang="ja-JP"/>
          </a:p>
        </c:txPr>
        <c:crossAx val="133218688"/>
        <c:crosses val="autoZero"/>
        <c:auto val="1"/>
        <c:lblAlgn val="ctr"/>
        <c:lblOffset val="100"/>
        <c:noMultiLvlLbl val="0"/>
      </c:catAx>
      <c:valAx>
        <c:axId val="1332186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33200512"/>
        <c:crosses val="autoZero"/>
        <c:crossBetween val="between"/>
      </c:valAx>
      <c:spPr>
        <a:ln>
          <a:solidFill>
            <a:srgbClr val="FFFFFF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700"/>
      </a:pPr>
      <a:endParaRPr lang="ja-JP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85724572039114E-2"/>
          <c:y val="6.7592510443237178E-2"/>
          <c:w val="0.8697480514050836"/>
          <c:h val="0.7126710657646666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'１（１）パート数'!$E$5</c:f>
              <c:strCache>
                <c:ptCount val="1"/>
                <c:pt idx="0">
                  <c:v>短時間雇用者総数（左目盛）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"/>
                  <c:y val="3.51488743645606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6381948796255E-7"/>
                  <c:y val="4.3863471314452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6821947369557388E-3"/>
                  <c:y val="4.44146275859935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4.6740000758035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'１（１）パート数'!$B$6:$B$24</c:f>
              <c:strCache>
                <c:ptCount val="19"/>
                <c:pt idx="0">
                  <c:v>昭和40年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平成2年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strCache>
            </c:strRef>
          </c:cat>
          <c:val>
            <c:numRef>
              <c:f>'１（１）パート数'!$E$6:$E$24</c:f>
              <c:numCache>
                <c:formatCode>#,##0_);[Red]\(#,##0\)</c:formatCode>
                <c:ptCount val="19"/>
                <c:pt idx="0">
                  <c:v>168</c:v>
                </c:pt>
                <c:pt idx="1">
                  <c:v>216</c:v>
                </c:pt>
                <c:pt idx="2">
                  <c:v>351</c:v>
                </c:pt>
                <c:pt idx="3">
                  <c:v>390</c:v>
                </c:pt>
                <c:pt idx="4">
                  <c:v>471</c:v>
                </c:pt>
                <c:pt idx="5">
                  <c:v>722</c:v>
                </c:pt>
                <c:pt idx="6">
                  <c:v>896</c:v>
                </c:pt>
                <c:pt idx="7">
                  <c:v>1053</c:v>
                </c:pt>
                <c:pt idx="8">
                  <c:v>1266</c:v>
                </c:pt>
                <c:pt idx="9">
                  <c:v>1205</c:v>
                </c:pt>
                <c:pt idx="10">
                  <c:v>1346</c:v>
                </c:pt>
                <c:pt idx="11">
                  <c:v>1407</c:v>
                </c:pt>
                <c:pt idx="12">
                  <c:v>1431</c:v>
                </c:pt>
                <c:pt idx="13">
                  <c:v>1415</c:v>
                </c:pt>
                <c:pt idx="14">
                  <c:v>1442</c:v>
                </c:pt>
                <c:pt idx="15">
                  <c:v>1436</c:v>
                </c:pt>
                <c:pt idx="16">
                  <c:v>1568</c:v>
                </c:pt>
                <c:pt idx="17">
                  <c:v>1651</c:v>
                </c:pt>
                <c:pt idx="18">
                  <c:v>1634</c:v>
                </c:pt>
              </c:numCache>
            </c:numRef>
          </c:val>
        </c:ser>
        <c:ser>
          <c:idx val="5"/>
          <c:order val="1"/>
          <c:tx>
            <c:strRef>
              <c:f>'１（１）パート数'!$F$5</c:f>
              <c:strCache>
                <c:ptCount val="1"/>
                <c:pt idx="0">
                  <c:v>うち女性（左目盛）</c:v>
                </c:pt>
              </c:strCache>
            </c:strRef>
          </c:tx>
          <c:spPr>
            <a:solidFill>
              <a:srgbClr val="83C838"/>
            </a:solidFill>
            <a:ln w="9525"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5AAE2C"/>
              </a:solidFill>
              <a:ln w="9525"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5AAE2C"/>
              </a:solidFill>
              <a:ln w="952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4.2425048981553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'１（１）パート数'!$B$6:$B$24</c:f>
              <c:strCache>
                <c:ptCount val="19"/>
                <c:pt idx="0">
                  <c:v>昭和40年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平成2年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strCache>
            </c:strRef>
          </c:cat>
          <c:val>
            <c:numRef>
              <c:f>'１（１）パート数'!$F$6:$F$24</c:f>
              <c:numCache>
                <c:formatCode>#,##0_);[Red]\(#,##0\)</c:formatCode>
                <c:ptCount val="19"/>
                <c:pt idx="0">
                  <c:v>82</c:v>
                </c:pt>
                <c:pt idx="1">
                  <c:v>130</c:v>
                </c:pt>
                <c:pt idx="2">
                  <c:v>198</c:v>
                </c:pt>
                <c:pt idx="3">
                  <c:v>256</c:v>
                </c:pt>
                <c:pt idx="4">
                  <c:v>333</c:v>
                </c:pt>
                <c:pt idx="5">
                  <c:v>501</c:v>
                </c:pt>
                <c:pt idx="6">
                  <c:v>632</c:v>
                </c:pt>
                <c:pt idx="7">
                  <c:v>754</c:v>
                </c:pt>
                <c:pt idx="8">
                  <c:v>882</c:v>
                </c:pt>
                <c:pt idx="9">
                  <c:v>865</c:v>
                </c:pt>
                <c:pt idx="10">
                  <c:v>931</c:v>
                </c:pt>
                <c:pt idx="11">
                  <c:v>957</c:v>
                </c:pt>
                <c:pt idx="12">
                  <c:v>961</c:v>
                </c:pt>
                <c:pt idx="13">
                  <c:v>966</c:v>
                </c:pt>
                <c:pt idx="15">
                  <c:v>994</c:v>
                </c:pt>
                <c:pt idx="16">
                  <c:v>1062</c:v>
                </c:pt>
                <c:pt idx="17">
                  <c:v>1111</c:v>
                </c:pt>
                <c:pt idx="18">
                  <c:v>1110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119777920"/>
        <c:axId val="119783808"/>
      </c:barChart>
      <c:lineChart>
        <c:grouping val="standard"/>
        <c:varyColors val="0"/>
        <c:ser>
          <c:idx val="0"/>
          <c:order val="2"/>
          <c:tx>
            <c:strRef>
              <c:f>'１（１）パート数'!$G$5</c:f>
              <c:strCache>
                <c:ptCount val="1"/>
                <c:pt idx="0">
                  <c:v>雇用者総数に占める短時間雇用者の割合（右目盛）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5"/>
            <c:bubble3D val="0"/>
            <c:spPr>
              <a:ln w="19050">
                <a:solidFill>
                  <a:srgbClr val="00B050"/>
                </a:solidFill>
                <a:prstDash val="solid"/>
              </a:ln>
            </c:spPr>
          </c:dPt>
          <c:dPt>
            <c:idx val="16"/>
            <c:bubble3D val="0"/>
            <c:spPr>
              <a:ln w="19050">
                <a:solidFill>
                  <a:srgbClr val="00B050"/>
                </a:solidFill>
                <a:prstDash val="solid"/>
              </a:ln>
            </c:spPr>
          </c:dPt>
          <c:dPt>
            <c:idx val="17"/>
            <c:bubble3D val="0"/>
            <c:spPr>
              <a:ln w="19050">
                <a:solidFill>
                  <a:srgbClr val="00B050"/>
                </a:solidFill>
                <a:prstDash val="solid"/>
              </a:ln>
            </c:spPr>
          </c:dPt>
          <c:dLbls>
            <c:dLbl>
              <c:idx val="16"/>
              <c:layout>
                <c:manualLayout>
                  <c:x val="-2.5758640023704375E-2"/>
                  <c:y val="-1.3487164397840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811242621221021E-2"/>
                  <c:y val="-1.8309859154929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5758640023704375E-2"/>
                  <c:y val="-1.581254046516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'１（１）パート数'!$B$6:$B$24</c:f>
              <c:strCache>
                <c:ptCount val="19"/>
                <c:pt idx="0">
                  <c:v>昭和40年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平成2年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strCache>
            </c:strRef>
          </c:cat>
          <c:val>
            <c:numRef>
              <c:f>'１（１）パート数'!$G$6:$G$24</c:f>
              <c:numCache>
                <c:formatCode>0.0_ </c:formatCode>
                <c:ptCount val="19"/>
                <c:pt idx="0">
                  <c:v>6.1924069295982305</c:v>
                </c:pt>
                <c:pt idx="1">
                  <c:v>6.7039106145251397</c:v>
                </c:pt>
                <c:pt idx="2">
                  <c:v>9.9630996309963091</c:v>
                </c:pt>
                <c:pt idx="3">
                  <c:v>10.036026762738034</c:v>
                </c:pt>
                <c:pt idx="4">
                  <c:v>11.132120066178208</c:v>
                </c:pt>
                <c:pt idx="5">
                  <c:v>15.206402695871946</c:v>
                </c:pt>
                <c:pt idx="6">
                  <c:v>17.360976554931216</c:v>
                </c:pt>
                <c:pt idx="7">
                  <c:v>20.049504950495052</c:v>
                </c:pt>
                <c:pt idx="8">
                  <c:v>23.977272727272727</c:v>
                </c:pt>
                <c:pt idx="9">
                  <c:v>22.510741640201758</c:v>
                </c:pt>
                <c:pt idx="10">
                  <c:v>24.935161170804001</c:v>
                </c:pt>
                <c:pt idx="11">
                  <c:v>26.084538375973302</c:v>
                </c:pt>
                <c:pt idx="12">
                  <c:v>26.933935629587801</c:v>
                </c:pt>
                <c:pt idx="13">
                  <c:v>26.612751551626857</c:v>
                </c:pt>
                <c:pt idx="14">
                  <c:v>26.434463794683776</c:v>
                </c:pt>
                <c:pt idx="15">
                  <c:v>26.796044038066803</c:v>
                </c:pt>
                <c:pt idx="16">
                  <c:v>29.042415262085569</c:v>
                </c:pt>
                <c:pt idx="17">
                  <c:v>30.393961708394695</c:v>
                </c:pt>
                <c:pt idx="18">
                  <c:v>29.850200949945194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'１（１）パート数'!$H$5</c:f>
              <c:strCache>
                <c:ptCount val="1"/>
                <c:pt idx="0">
                  <c:v>女性雇用者総数に占める女性短時間雇用者の割合（右目盛）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dPt>
            <c:idx val="15"/>
            <c:bubble3D val="0"/>
            <c:spPr>
              <a:ln w="19050">
                <a:solidFill>
                  <a:srgbClr val="FF0000"/>
                </a:solidFill>
                <a:prstDash val="sysDash"/>
              </a:ln>
            </c:spPr>
          </c:dPt>
          <c:dPt>
            <c:idx val="16"/>
            <c:bubble3D val="0"/>
            <c:spPr>
              <a:ln w="19050">
                <a:solidFill>
                  <a:srgbClr val="FF0000"/>
                </a:solidFill>
                <a:prstDash val="solid"/>
              </a:ln>
            </c:spPr>
          </c:dPt>
          <c:dPt>
            <c:idx val="17"/>
            <c:bubble3D val="0"/>
            <c:spPr>
              <a:ln w="19050" cmpd="sng">
                <a:solidFill>
                  <a:srgbClr val="FF0000"/>
                </a:solidFill>
                <a:prstDash val="solid"/>
              </a:ln>
            </c:spPr>
          </c:dPt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'１（１）パート数'!$B$6:$B$24</c:f>
              <c:strCache>
                <c:ptCount val="19"/>
                <c:pt idx="0">
                  <c:v>昭和40年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平成2年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strCache>
            </c:strRef>
          </c:cat>
          <c:val>
            <c:numRef>
              <c:f>'１（１）パート数'!$H$6:$H$24</c:f>
              <c:numCache>
                <c:formatCode>0.0;[Red]0.0</c:formatCode>
                <c:ptCount val="19"/>
                <c:pt idx="0">
                  <c:v>9.6357226792009403</c:v>
                </c:pt>
                <c:pt idx="1">
                  <c:v>12.172284644194757</c:v>
                </c:pt>
                <c:pt idx="2">
                  <c:v>17.429577464788732</c:v>
                </c:pt>
                <c:pt idx="3">
                  <c:v>19.349962207105065</c:v>
                </c:pt>
                <c:pt idx="4">
                  <c:v>21.965699208443272</c:v>
                </c:pt>
                <c:pt idx="5">
                  <c:v>27.910863509749305</c:v>
                </c:pt>
                <c:pt idx="6">
                  <c:v>31.6</c:v>
                </c:pt>
                <c:pt idx="7">
                  <c:v>36.093824796553378</c:v>
                </c:pt>
                <c:pt idx="8">
                  <c:v>40.626439428834637</c:v>
                </c:pt>
                <c:pt idx="9">
                  <c:v>39.034296028880867</c:v>
                </c:pt>
                <c:pt idx="10">
                  <c:v>41.74887892376681</c:v>
                </c:pt>
                <c:pt idx="11">
                  <c:v>42.647058823529413</c:v>
                </c:pt>
                <c:pt idx="12">
                  <c:v>43.055555555555557</c:v>
                </c:pt>
                <c:pt idx="13">
                  <c:v>42.971530249110316</c:v>
                </c:pt>
                <c:pt idx="15">
                  <c:v>43.653930610452349</c:v>
                </c:pt>
                <c:pt idx="16">
                  <c:v>45.815358067299393</c:v>
                </c:pt>
                <c:pt idx="17">
                  <c:v>47.458351131994874</c:v>
                </c:pt>
                <c:pt idx="18">
                  <c:v>46.717171717171716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'１（１）パート数'!$G$5:$G$21</c:f>
              <c:strCache>
                <c:ptCount val="1"/>
                <c:pt idx="0">
                  <c:v>雇用者総数に占める短時間雇用者の割合（右目盛） 6.2  6.7  10.0  10.0  11.1  15.2  17.4  20.0  24.0  22.5  24.9  26.1  26.9  26.6  26.4  26.8 </c:v>
                </c:pt>
              </c:strCache>
            </c:strRef>
          </c:tx>
          <c:spPr>
            <a:ln w="19050">
              <a:noFill/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'１（１）パート数'!$B$6:$B$24</c:f>
              <c:strCache>
                <c:ptCount val="19"/>
                <c:pt idx="0">
                  <c:v>昭和40年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平成2年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strCache>
            </c:strRef>
          </c:cat>
          <c:val>
            <c:numRef>
              <c:f>'１（１）パート数'!$J$6:$J$21</c:f>
              <c:numCache>
                <c:formatCode>General</c:formatCode>
                <c:ptCount val="16"/>
              </c:numCache>
            </c:numRef>
          </c:val>
          <c:smooth val="0"/>
        </c:ser>
        <c:ser>
          <c:idx val="8"/>
          <c:order val="5"/>
          <c:tx>
            <c:strRef>
              <c:f>'１（１）パート数'!$K$5</c:f>
              <c:strCache>
                <c:ptCount val="1"/>
                <c:pt idx="0">
                  <c:v>女性雇用者総数に占める女性短時間雇用者の割合（右目盛）</c:v>
                </c:pt>
              </c:strCache>
            </c:strRef>
          </c:tx>
          <c:spPr>
            <a:ln w="19050">
              <a:noFill/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'１（１）パート数'!$B$6:$B$24</c:f>
              <c:strCache>
                <c:ptCount val="19"/>
                <c:pt idx="0">
                  <c:v>昭和40年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平成2年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</c:strCache>
            </c:strRef>
          </c:cat>
          <c:val>
            <c:numRef>
              <c:f>'１（１）パート数'!$K$6:$K$21</c:f>
              <c:numCache>
                <c:formatCode>General</c:formatCode>
                <c:ptCount val="1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795712"/>
        <c:axId val="119785728"/>
      </c:lineChart>
      <c:catAx>
        <c:axId val="119777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ysDash"/>
          </a:ln>
        </c:spPr>
        <c:txPr>
          <a:bodyPr rot="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19783808"/>
        <c:crosses val="autoZero"/>
        <c:auto val="0"/>
        <c:lblAlgn val="ctr"/>
        <c:lblOffset val="200"/>
        <c:tickLblSkip val="1"/>
        <c:tickMarkSkip val="1"/>
        <c:noMultiLvlLbl val="0"/>
      </c:catAx>
      <c:valAx>
        <c:axId val="119783808"/>
        <c:scaling>
          <c:orientation val="minMax"/>
          <c:max val="18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l">
                  <a:defRPr sz="600" b="0" i="0" u="none" strike="noStrike" baseline="0">
                    <a:solidFill>
                      <a:srgbClr val="000000"/>
                    </a:solidFill>
                    <a:latin typeface="ＭＳ 明朝"/>
                    <a:ea typeface="ＭＳ 明朝"/>
                    <a:cs typeface="ＭＳ 明朝"/>
                  </a:defRPr>
                </a:pPr>
                <a:r>
                  <a:rPr lang="ja-JP" altLang="en-US"/>
                  <a:t>（万人）</a:t>
                </a:r>
              </a:p>
            </c:rich>
          </c:tx>
          <c:layout>
            <c:manualLayout>
              <c:xMode val="edge"/>
              <c:yMode val="edge"/>
              <c:x val="1.7944582186742226E-2"/>
              <c:y val="2.8664848266515712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ysDash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19777920"/>
        <c:crosses val="autoZero"/>
        <c:crossBetween val="between"/>
      </c:valAx>
      <c:valAx>
        <c:axId val="119785728"/>
        <c:scaling>
          <c:orientation val="minMax"/>
          <c:max val="50"/>
          <c:min val="-210"/>
        </c:scaling>
        <c:delete val="0"/>
        <c:axPos val="r"/>
        <c:numFmt formatCode="0.0_ " sourceLinked="1"/>
        <c:majorTickMark val="in"/>
        <c:minorTickMark val="none"/>
        <c:tickLblPos val="none"/>
        <c:crossAx val="119795712"/>
        <c:crosses val="max"/>
        <c:crossBetween val="between"/>
        <c:majorUnit val="10"/>
      </c:valAx>
      <c:catAx>
        <c:axId val="11979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9785728"/>
        <c:crosses val="autoZero"/>
        <c:auto val="0"/>
        <c:lblAlgn val="ctr"/>
        <c:lblOffset val="100"/>
        <c:noMultiLvlLbl val="0"/>
      </c:catAx>
      <c:spPr>
        <a:noFill/>
        <a:ln w="3175">
          <a:noFill/>
          <a:prstDash val="dash"/>
        </a:ln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6.920415224913495E-3"/>
          <c:y val="0.83363239725753235"/>
          <c:w val="0.96962137518278202"/>
          <c:h val="8.50313645434857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sz="7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096293440542123E-2"/>
          <c:y val="9.3941924805573465E-2"/>
          <c:w val="0.91480718756309309"/>
          <c:h val="0.82591873904943935"/>
        </c:manualLayout>
      </c:layout>
      <c:lineChart>
        <c:grouping val="standard"/>
        <c:varyColors val="0"/>
        <c:ser>
          <c:idx val="2"/>
          <c:order val="0"/>
          <c:tx>
            <c:strRef>
              <c:f>'[Microsoft PowerPoint 内のグラフ]配偶関係 (2)'!$B$6</c:f>
              <c:strCache>
                <c:ptCount val="1"/>
                <c:pt idx="0">
                  <c:v>未婚平成27年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4981396556199692E-2"/>
                  <c:y val="-5.0665447821660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14992356724639E-2"/>
                  <c:y val="4.098504837291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425004566736851E-2"/>
                  <c:y val="-3.9929639401934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309009450741731E-2"/>
                  <c:y val="3.0430681652920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403740374037452E-2"/>
                  <c:y val="-7.3868882733148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003300330033E-2"/>
                  <c:y val="-4.8015064598919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5263092113485812E-3"/>
                  <c:y val="-3.4829604083130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619297587801525E-3"/>
                  <c:y val="-1.033248152688038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201234461076981E-2"/>
                  <c:y val="8.27374150790517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900" b="1">
                    <a:solidFill>
                      <a:srgbClr val="3333FF"/>
                    </a:solidFill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内のグラフ]配偶関係 (2)'!$C$5:$M$5</c:f>
              <c:strCache>
                <c:ptCount val="11"/>
                <c:pt idx="0">
                  <c:v>15～19歳</c:v>
                </c:pt>
                <c:pt idx="1">
                  <c:v>20～24歳</c:v>
                </c:pt>
                <c:pt idx="2">
                  <c:v>25～29歳</c:v>
                </c:pt>
                <c:pt idx="3">
                  <c:v>30～34歳</c:v>
                </c:pt>
                <c:pt idx="4">
                  <c:v>35～39歳</c:v>
                </c:pt>
                <c:pt idx="5">
                  <c:v>40～44歳</c:v>
                </c:pt>
                <c:pt idx="6">
                  <c:v>45～49歳</c:v>
                </c:pt>
                <c:pt idx="7">
                  <c:v>50～54歳</c:v>
                </c:pt>
                <c:pt idx="8">
                  <c:v>55～59 歳</c:v>
                </c:pt>
                <c:pt idx="9">
                  <c:v>60～64 歳</c:v>
                </c:pt>
                <c:pt idx="10">
                  <c:v>65歳以上</c:v>
                </c:pt>
              </c:strCache>
            </c:strRef>
          </c:cat>
          <c:val>
            <c:numRef>
              <c:f>'[Microsoft PowerPoint 内のグラフ]配偶関係 (2)'!$C$6:$M$6</c:f>
              <c:numCache>
                <c:formatCode>0.0_);[Red]\(0.0\)</c:formatCode>
                <c:ptCount val="11"/>
                <c:pt idx="0">
                  <c:v>16.899999999999999</c:v>
                </c:pt>
                <c:pt idx="1">
                  <c:v>70.099999999999994</c:v>
                </c:pt>
                <c:pt idx="2">
                  <c:v>91.3</c:v>
                </c:pt>
                <c:pt idx="3">
                  <c:v>89.7</c:v>
                </c:pt>
                <c:pt idx="4">
                  <c:v>89.1</c:v>
                </c:pt>
                <c:pt idx="5">
                  <c:v>85.9</c:v>
                </c:pt>
                <c:pt idx="6">
                  <c:v>82</c:v>
                </c:pt>
                <c:pt idx="7">
                  <c:v>80.5</c:v>
                </c:pt>
                <c:pt idx="8">
                  <c:v>71.400000000000006</c:v>
                </c:pt>
                <c:pt idx="9">
                  <c:v>47.8</c:v>
                </c:pt>
                <c:pt idx="10">
                  <c:v>16.899999999999999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'[Microsoft PowerPoint 内のグラフ]配偶関係 (2)'!$B$7</c:f>
              <c:strCache>
                <c:ptCount val="1"/>
                <c:pt idx="0">
                  <c:v>未婚平成17年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8608539317200737E-2"/>
                  <c:y val="3.5380577427821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778668758075059E-2"/>
                  <c:y val="-2.7068503827615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14997545619331E-2"/>
                  <c:y val="-3.1726801389632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37728937728933E-2"/>
                  <c:y val="3.412489006156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925576610615983E-2"/>
                  <c:y val="-4.4337980179918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925576610615983E-2"/>
                  <c:y val="-5.9452766293395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8598348283387653E-2"/>
                  <c:y val="2.9557268402135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3724053724053637E-2"/>
                  <c:y val="1.1432212134433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117783354003832E-2"/>
                  <c:y val="6.40475349552282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6156345841385213E-2"/>
                  <c:y val="3.3240950422094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latin typeface="ＭＳ Ｐ明朝" pitchFamily="18" charset="-128"/>
                    <a:ea typeface="ＭＳ Ｐ明朝" pitchFamily="18" charset="-128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内のグラフ]配偶関係 (2)'!$C$5:$M$5</c:f>
              <c:strCache>
                <c:ptCount val="11"/>
                <c:pt idx="0">
                  <c:v>15～19歳</c:v>
                </c:pt>
                <c:pt idx="1">
                  <c:v>20～24歳</c:v>
                </c:pt>
                <c:pt idx="2">
                  <c:v>25～29歳</c:v>
                </c:pt>
                <c:pt idx="3">
                  <c:v>30～34歳</c:v>
                </c:pt>
                <c:pt idx="4">
                  <c:v>35～39歳</c:v>
                </c:pt>
                <c:pt idx="5">
                  <c:v>40～44歳</c:v>
                </c:pt>
                <c:pt idx="6">
                  <c:v>45～49歳</c:v>
                </c:pt>
                <c:pt idx="7">
                  <c:v>50～54歳</c:v>
                </c:pt>
                <c:pt idx="8">
                  <c:v>55～59 歳</c:v>
                </c:pt>
                <c:pt idx="9">
                  <c:v>60～64 歳</c:v>
                </c:pt>
                <c:pt idx="10">
                  <c:v>65歳以上</c:v>
                </c:pt>
              </c:strCache>
            </c:strRef>
          </c:cat>
          <c:val>
            <c:numRef>
              <c:f>'[Microsoft PowerPoint 内のグラフ]配偶関係 (2)'!$C$7:$M$7</c:f>
              <c:numCache>
                <c:formatCode>0.0_);[Red]\(0.0\)</c:formatCode>
                <c:ptCount val="11"/>
                <c:pt idx="0">
                  <c:v>16.3</c:v>
                </c:pt>
                <c:pt idx="1">
                  <c:v>72.7</c:v>
                </c:pt>
                <c:pt idx="2">
                  <c:v>91.4</c:v>
                </c:pt>
                <c:pt idx="3">
                  <c:v>89.6</c:v>
                </c:pt>
                <c:pt idx="4">
                  <c:v>86.7</c:v>
                </c:pt>
                <c:pt idx="5">
                  <c:v>86</c:v>
                </c:pt>
                <c:pt idx="6">
                  <c:v>78.599999999999994</c:v>
                </c:pt>
                <c:pt idx="7">
                  <c:v>66.7</c:v>
                </c:pt>
                <c:pt idx="8">
                  <c:v>64</c:v>
                </c:pt>
                <c:pt idx="9">
                  <c:v>40</c:v>
                </c:pt>
                <c:pt idx="10">
                  <c:v>12.2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'[Microsoft PowerPoint 内のグラフ]配偶関係 (2)'!$B$8</c:f>
              <c:strCache>
                <c:ptCount val="1"/>
                <c:pt idx="0">
                  <c:v>有配偶平成27年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3.2174547978824283E-2"/>
                  <c:y val="-3.3647822051701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04400440046795E-3"/>
                  <c:y val="3.693444136657509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914203032313266E-2"/>
                  <c:y val="-4.0042659575204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0944208896964789E-2"/>
                  <c:y val="-1.2565183969418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414544335804169E-2"/>
                  <c:y val="-2.6825947548113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2838299058771497E-4"/>
                  <c:y val="-3.43741992673079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566650322555836E-2"/>
                  <c:y val="-3.9226864451969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000634536067608E-2"/>
                  <c:y val="-7.0581652227508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sng" strike="noStrike" baseline="0">
                    <a:solidFill>
                      <a:srgbClr val="000000"/>
                    </a:solidFill>
                    <a:latin typeface="+mn-ea"/>
                    <a:ea typeface="+mn-ea"/>
                    <a:cs typeface="ＭＳ Ｐ明朝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内のグラフ]配偶関係 (2)'!$C$5:$M$5</c:f>
              <c:strCache>
                <c:ptCount val="11"/>
                <c:pt idx="0">
                  <c:v>15～19歳</c:v>
                </c:pt>
                <c:pt idx="1">
                  <c:v>20～24歳</c:v>
                </c:pt>
                <c:pt idx="2">
                  <c:v>25～29歳</c:v>
                </c:pt>
                <c:pt idx="3">
                  <c:v>30～34歳</c:v>
                </c:pt>
                <c:pt idx="4">
                  <c:v>35～39歳</c:v>
                </c:pt>
                <c:pt idx="5">
                  <c:v>40～44歳</c:v>
                </c:pt>
                <c:pt idx="6">
                  <c:v>45～49歳</c:v>
                </c:pt>
                <c:pt idx="7">
                  <c:v>50～54歳</c:v>
                </c:pt>
                <c:pt idx="8">
                  <c:v>55～59 歳</c:v>
                </c:pt>
                <c:pt idx="9">
                  <c:v>60～64 歳</c:v>
                </c:pt>
                <c:pt idx="10">
                  <c:v>65歳以上</c:v>
                </c:pt>
              </c:strCache>
            </c:strRef>
          </c:cat>
          <c:val>
            <c:numRef>
              <c:f>'[Microsoft PowerPoint 内のグラフ]配偶関係 (2)'!$C$8:$M$8</c:f>
              <c:numCache>
                <c:formatCode>0.0_);[Red]\(0.0\)</c:formatCode>
                <c:ptCount val="11"/>
                <c:pt idx="1">
                  <c:v>52.2</c:v>
                </c:pt>
                <c:pt idx="2">
                  <c:v>60.2</c:v>
                </c:pt>
                <c:pt idx="3">
                  <c:v>60.4</c:v>
                </c:pt>
                <c:pt idx="4">
                  <c:v>64.599999999999994</c:v>
                </c:pt>
                <c:pt idx="5">
                  <c:v>70.3</c:v>
                </c:pt>
                <c:pt idx="6">
                  <c:v>75.099999999999994</c:v>
                </c:pt>
                <c:pt idx="7">
                  <c:v>73.900000000000006</c:v>
                </c:pt>
                <c:pt idx="8">
                  <c:v>67.099999999999994</c:v>
                </c:pt>
                <c:pt idx="9">
                  <c:v>48.4</c:v>
                </c:pt>
                <c:pt idx="10">
                  <c:v>19.2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'[Microsoft PowerPoint 内のグラフ]配偶関係 (2)'!$B$9</c:f>
              <c:strCache>
                <c:ptCount val="1"/>
                <c:pt idx="0">
                  <c:v>有配偶者平成17年</c:v>
                </c:pt>
              </c:strCache>
            </c:strRef>
          </c:tx>
          <c:spPr>
            <a:ln w="15875" cmpd="sng">
              <a:solidFill>
                <a:schemeClr val="tx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6.8766356902115883E-3"/>
                  <c:y val="6.97901302681040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615131053939568E-2"/>
                  <c:y val="2.5930228067940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504273504273506E-2"/>
                  <c:y val="3.4476693051890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736263736263738E-2"/>
                  <c:y val="-2.0404573438874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3040293040293042E-2"/>
                  <c:y val="2.8847845206684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5482295482295482E-2"/>
                  <c:y val="2.8847845206684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1519254351037405E-2"/>
                  <c:y val="-2.9539465478663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1" u="sng" strike="noStrike" baseline="0">
                    <a:solidFill>
                      <a:srgbClr val="000000"/>
                    </a:solidFill>
                    <a:latin typeface="ＭＳ Ｐ明朝" pitchFamily="18" charset="-128"/>
                    <a:ea typeface="ＭＳ Ｐ明朝" pitchFamily="18" charset="-128"/>
                    <a:cs typeface="ＭＳ Ｐゴシック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内のグラフ]配偶関係 (2)'!$C$5:$M$5</c:f>
              <c:strCache>
                <c:ptCount val="11"/>
                <c:pt idx="0">
                  <c:v>15～19歳</c:v>
                </c:pt>
                <c:pt idx="1">
                  <c:v>20～24歳</c:v>
                </c:pt>
                <c:pt idx="2">
                  <c:v>25～29歳</c:v>
                </c:pt>
                <c:pt idx="3">
                  <c:v>30～34歳</c:v>
                </c:pt>
                <c:pt idx="4">
                  <c:v>35～39歳</c:v>
                </c:pt>
                <c:pt idx="5">
                  <c:v>40～44歳</c:v>
                </c:pt>
                <c:pt idx="6">
                  <c:v>45～49歳</c:v>
                </c:pt>
                <c:pt idx="7">
                  <c:v>50～54歳</c:v>
                </c:pt>
                <c:pt idx="8">
                  <c:v>55～59 歳</c:v>
                </c:pt>
                <c:pt idx="9">
                  <c:v>60～64 歳</c:v>
                </c:pt>
                <c:pt idx="10">
                  <c:v>65歳以上</c:v>
                </c:pt>
              </c:strCache>
            </c:strRef>
          </c:cat>
          <c:val>
            <c:numRef>
              <c:f>'[Microsoft PowerPoint 内のグラフ]配偶関係 (2)'!$C$9:$M$9</c:f>
              <c:numCache>
                <c:formatCode>0.0_);[Red]\(0.0\)</c:formatCode>
                <c:ptCount val="11"/>
                <c:pt idx="1">
                  <c:v>41.7</c:v>
                </c:pt>
                <c:pt idx="2">
                  <c:v>49.7</c:v>
                </c:pt>
                <c:pt idx="3">
                  <c:v>48.1</c:v>
                </c:pt>
                <c:pt idx="4">
                  <c:v>55.3</c:v>
                </c:pt>
                <c:pt idx="5">
                  <c:v>67.3</c:v>
                </c:pt>
                <c:pt idx="6">
                  <c:v>71.900000000000006</c:v>
                </c:pt>
                <c:pt idx="7">
                  <c:v>67.2</c:v>
                </c:pt>
                <c:pt idx="8">
                  <c:v>57.8</c:v>
                </c:pt>
                <c:pt idx="9">
                  <c:v>37.799999999999997</c:v>
                </c:pt>
                <c:pt idx="10">
                  <c:v>16.899999999999999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679872"/>
        <c:axId val="101681408"/>
      </c:lineChart>
      <c:catAx>
        <c:axId val="101679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01681408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016814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/>
                  </a:defRPr>
                </a:pPr>
                <a:r>
                  <a:rPr lang="en-US" altLang="ja-JP" sz="800" b="0" i="0" u="none" strike="noStrike" baseline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altLang="en-US" sz="800" b="0" i="0" u="none" strike="noStrike" baseline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％）</a:t>
                </a:r>
              </a:p>
            </c:rich>
          </c:tx>
          <c:layout>
            <c:manualLayout>
              <c:xMode val="edge"/>
              <c:yMode val="edge"/>
              <c:x val="8.9773393710401578E-3"/>
              <c:y val="4.2547109052001743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;[Red]0.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ysDash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0167987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明朝"/>
              </a:defRPr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800" b="0" i="1" u="none" strike="noStrike" baseline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  <a:cs typeface="ＭＳ Ｐゴシック"/>
              </a:defRPr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800" b="0" i="0" u="sng" strike="noStrike" baseline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ＭＳ Ｐ明朝"/>
              </a:defRPr>
            </a:pPr>
            <a:endParaRPr lang="ja-JP"/>
          </a:p>
        </c:txPr>
      </c:legendEntry>
      <c:legendEntry>
        <c:idx val="3"/>
        <c:txPr>
          <a:bodyPr/>
          <a:lstStyle/>
          <a:p>
            <a:pPr>
              <a:defRPr sz="800" b="0" i="1" u="sng" strike="noStrike" baseline="0">
                <a:solidFill>
                  <a:srgbClr val="000000"/>
                </a:solidFill>
                <a:latin typeface="ＭＳ Ｐ明朝" pitchFamily="18" charset="-128"/>
                <a:ea typeface="ＭＳ Ｐ明朝" pitchFamily="18" charset="-128"/>
                <a:cs typeface="ＭＳ Ｐゴシック"/>
              </a:defRPr>
            </a:pPr>
            <a:endParaRPr lang="ja-JP"/>
          </a:p>
        </c:txPr>
      </c:legendEntry>
      <c:layout>
        <c:manualLayout>
          <c:xMode val="edge"/>
          <c:yMode val="edge"/>
          <c:x val="0.33933836389465577"/>
          <c:y val="0.74363423569415299"/>
          <c:w val="0.53051932364385324"/>
          <c:h val="0.128011865552816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622470833679729E-2"/>
          <c:y val="6.9259613736992062E-2"/>
          <c:w val="0.91536531277693656"/>
          <c:h val="0.86971640024151198"/>
        </c:manualLayout>
      </c:layout>
      <c:lineChart>
        <c:grouping val="standard"/>
        <c:varyColors val="0"/>
        <c:ser>
          <c:idx val="0"/>
          <c:order val="0"/>
          <c:tx>
            <c:strRef>
              <c:f>'[Microsoft PowerPoint 内のグラフ]M字 (25労働率)'!$B$2</c:f>
              <c:strCache>
                <c:ptCount val="1"/>
                <c:pt idx="0">
                  <c:v>平成27年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6.2904846407371456E-2"/>
                  <c:y val="-3.9065784101822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482221648773337"/>
                  <c:y val="2.386188378466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727964434309967E-2"/>
                  <c:y val="-6.7190284205974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05842765129474E-2"/>
                  <c:y val="-7.5838496853944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264685572036039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71690359971972E-2"/>
                  <c:y val="-6.4407354498810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706001116376291E-2"/>
                  <c:y val="-7.3007623869004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113942661549428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628416922997748E-2"/>
                  <c:y val="-7.8789006073702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639477757587994E-2"/>
                  <c:y val="-5.3299829268660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004184498033199E-3"/>
                  <c:y val="-5.6521407194061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90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内のグラフ]M字 (25労働率)'!$C$1:$M$1</c:f>
              <c:strCache>
                <c:ptCount val="11"/>
                <c:pt idx="0">
                  <c:v>15～19歳</c:v>
                </c:pt>
                <c:pt idx="1">
                  <c:v>20～24歳</c:v>
                </c:pt>
                <c:pt idx="2">
                  <c:v>25～29歳</c:v>
                </c:pt>
                <c:pt idx="3">
                  <c:v>30～34歳</c:v>
                </c:pt>
                <c:pt idx="4">
                  <c:v>35～39歳</c:v>
                </c:pt>
                <c:pt idx="5">
                  <c:v>40～44歳</c:v>
                </c:pt>
                <c:pt idx="6">
                  <c:v>45～49歳</c:v>
                </c:pt>
                <c:pt idx="7">
                  <c:v>50～54歳</c:v>
                </c:pt>
                <c:pt idx="8">
                  <c:v>55～59歳</c:v>
                </c:pt>
                <c:pt idx="9">
                  <c:v>60～64歳</c:v>
                </c:pt>
                <c:pt idx="10">
                  <c:v>65歳以上</c:v>
                </c:pt>
              </c:strCache>
            </c:strRef>
          </c:cat>
          <c:val>
            <c:numRef>
              <c:f>'[Microsoft PowerPoint 内のグラフ]M字 (25労働率)'!$C$2:$M$2</c:f>
              <c:numCache>
                <c:formatCode>0.0_ </c:formatCode>
                <c:ptCount val="11"/>
                <c:pt idx="0">
                  <c:v>16.8</c:v>
                </c:pt>
                <c:pt idx="1">
                  <c:v>68.5</c:v>
                </c:pt>
                <c:pt idx="2">
                  <c:v>80.3</c:v>
                </c:pt>
                <c:pt idx="3">
                  <c:v>71.2</c:v>
                </c:pt>
                <c:pt idx="4">
                  <c:v>71.8</c:v>
                </c:pt>
                <c:pt idx="5">
                  <c:v>74.8</c:v>
                </c:pt>
                <c:pt idx="6">
                  <c:v>77.5</c:v>
                </c:pt>
                <c:pt idx="7">
                  <c:v>76.3</c:v>
                </c:pt>
                <c:pt idx="8">
                  <c:v>69</c:v>
                </c:pt>
                <c:pt idx="9">
                  <c:v>50.6</c:v>
                </c:pt>
                <c:pt idx="10">
                  <c:v>15.3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'[Microsoft PowerPoint 内のグラフ]M字 (25労働率)'!$B$3</c:f>
              <c:strCache>
                <c:ptCount val="1"/>
                <c:pt idx="0">
                  <c:v>平成26年</c:v>
                </c:pt>
              </c:strCache>
            </c:strRef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7.2905852372786129E-2"/>
                  <c:y val="-3.20976401368071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370061674029828E-2"/>
                  <c:y val="1.693447286550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13783684279284E-2"/>
                  <c:y val="-2.8167785491121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027228496890377E-2"/>
                  <c:y val="-1.6892236829138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977545500054274E-3"/>
                  <c:y val="-1.9711070031511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i="1">
                    <a:solidFill>
                      <a:sysClr val="windowText" lastClr="000000"/>
                    </a:solidFill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内のグラフ]M字 (25労働率)'!$C$1:$M$1</c:f>
              <c:strCache>
                <c:ptCount val="11"/>
                <c:pt idx="0">
                  <c:v>15～19歳</c:v>
                </c:pt>
                <c:pt idx="1">
                  <c:v>20～24歳</c:v>
                </c:pt>
                <c:pt idx="2">
                  <c:v>25～29歳</c:v>
                </c:pt>
                <c:pt idx="3">
                  <c:v>30～34歳</c:v>
                </c:pt>
                <c:pt idx="4">
                  <c:v>35～39歳</c:v>
                </c:pt>
                <c:pt idx="5">
                  <c:v>40～44歳</c:v>
                </c:pt>
                <c:pt idx="6">
                  <c:v>45～49歳</c:v>
                </c:pt>
                <c:pt idx="7">
                  <c:v>50～54歳</c:v>
                </c:pt>
                <c:pt idx="8">
                  <c:v>55～59歳</c:v>
                </c:pt>
                <c:pt idx="9">
                  <c:v>60～64歳</c:v>
                </c:pt>
                <c:pt idx="10">
                  <c:v>65歳以上</c:v>
                </c:pt>
              </c:strCache>
            </c:strRef>
          </c:cat>
          <c:val>
            <c:numRef>
              <c:f>'[Microsoft PowerPoint 内のグラフ]M字 (25労働率)'!$C$3:$M$3</c:f>
              <c:numCache>
                <c:formatCode>0.0_ </c:formatCode>
                <c:ptCount val="11"/>
                <c:pt idx="0">
                  <c:v>16.7</c:v>
                </c:pt>
                <c:pt idx="1">
                  <c:v>69.400000000000006</c:v>
                </c:pt>
                <c:pt idx="2">
                  <c:v>79.3</c:v>
                </c:pt>
                <c:pt idx="3">
                  <c:v>71</c:v>
                </c:pt>
                <c:pt idx="4">
                  <c:v>70.8</c:v>
                </c:pt>
                <c:pt idx="5">
                  <c:v>74.3</c:v>
                </c:pt>
                <c:pt idx="6">
                  <c:v>76.8</c:v>
                </c:pt>
                <c:pt idx="7">
                  <c:v>75.7</c:v>
                </c:pt>
                <c:pt idx="8">
                  <c:v>67.900000000000006</c:v>
                </c:pt>
                <c:pt idx="9">
                  <c:v>48.7</c:v>
                </c:pt>
                <c:pt idx="10">
                  <c:v>14.5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'[Microsoft PowerPoint 内のグラフ]M字 (25労働率)'!$B$4</c:f>
              <c:strCache>
                <c:ptCount val="1"/>
                <c:pt idx="0">
                  <c:v>平成17年</c:v>
                </c:pt>
              </c:strCache>
            </c:strRef>
          </c:tx>
          <c:dLbls>
            <c:dLbl>
              <c:idx val="0"/>
              <c:layout>
                <c:manualLayout>
                  <c:x val="-1.9291140643618643E-2"/>
                  <c:y val="3.6314369399403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13714801486918E-3"/>
                  <c:y val="1.6582159240933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1097886001454382E-2"/>
                  <c:y val="3.9270380372165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0583968887438035E-2"/>
                  <c:y val="3.3495598270684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内のグラフ]M字 (25労働率)'!$C$1:$M$1</c:f>
              <c:strCache>
                <c:ptCount val="11"/>
                <c:pt idx="0">
                  <c:v>15～19歳</c:v>
                </c:pt>
                <c:pt idx="1">
                  <c:v>20～24歳</c:v>
                </c:pt>
                <c:pt idx="2">
                  <c:v>25～29歳</c:v>
                </c:pt>
                <c:pt idx="3">
                  <c:v>30～34歳</c:v>
                </c:pt>
                <c:pt idx="4">
                  <c:v>35～39歳</c:v>
                </c:pt>
                <c:pt idx="5">
                  <c:v>40～44歳</c:v>
                </c:pt>
                <c:pt idx="6">
                  <c:v>45～49歳</c:v>
                </c:pt>
                <c:pt idx="7">
                  <c:v>50～54歳</c:v>
                </c:pt>
                <c:pt idx="8">
                  <c:v>55～59歳</c:v>
                </c:pt>
                <c:pt idx="9">
                  <c:v>60～64歳</c:v>
                </c:pt>
                <c:pt idx="10">
                  <c:v>65歳以上</c:v>
                </c:pt>
              </c:strCache>
            </c:strRef>
          </c:cat>
          <c:val>
            <c:numRef>
              <c:f>'[Microsoft PowerPoint 内のグラフ]M字 (25労働率)'!$C$4:$M$4</c:f>
              <c:numCache>
                <c:formatCode>General</c:formatCode>
                <c:ptCount val="11"/>
                <c:pt idx="0">
                  <c:v>16.5</c:v>
                </c:pt>
                <c:pt idx="1">
                  <c:v>69.8</c:v>
                </c:pt>
                <c:pt idx="2">
                  <c:v>74.900000000000006</c:v>
                </c:pt>
                <c:pt idx="3">
                  <c:v>62.7</c:v>
                </c:pt>
                <c:pt idx="4" formatCode="0.0">
                  <c:v>63</c:v>
                </c:pt>
                <c:pt idx="5" formatCode="0.0">
                  <c:v>71</c:v>
                </c:pt>
                <c:pt idx="6">
                  <c:v>73.900000000000006</c:v>
                </c:pt>
                <c:pt idx="7">
                  <c:v>68.8</c:v>
                </c:pt>
                <c:pt idx="8" formatCode="0.0">
                  <c:v>60</c:v>
                </c:pt>
                <c:pt idx="9">
                  <c:v>40.1</c:v>
                </c:pt>
                <c:pt idx="10">
                  <c:v>12.7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755520"/>
        <c:axId val="101790080"/>
      </c:lineChart>
      <c:catAx>
        <c:axId val="1017555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/>
            </a:pPr>
            <a:endParaRPr lang="ja-JP"/>
          </a:p>
        </c:txPr>
        <c:crossAx val="101790080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01790080"/>
        <c:scaling>
          <c:orientation val="minMax"/>
          <c:max val="1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r>
                  <a:rPr lang="en-US"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</a:t>
                </a:r>
                <a:r>
                  <a:rPr lang="ja-JP" b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％）</a:t>
                </a:r>
              </a:p>
            </c:rich>
          </c:tx>
          <c:layout>
            <c:manualLayout>
              <c:xMode val="edge"/>
              <c:yMode val="edge"/>
              <c:x val="1.7015129640313688E-2"/>
              <c:y val="9.6939993938922782E-3"/>
            </c:manualLayout>
          </c:layout>
          <c:overlay val="0"/>
        </c:title>
        <c:numFmt formatCode="0.0;[Red]0.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101755520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r"/>
      <c:legendEntry>
        <c:idx val="1"/>
        <c:txPr>
          <a:bodyPr/>
          <a:lstStyle/>
          <a:p>
            <a:pPr>
              <a:defRPr i="1">
                <a:latin typeface="ＭＳ Ｐ明朝" pitchFamily="18" charset="-128"/>
                <a:ea typeface="ＭＳ Ｐ明朝" pitchFamily="18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56004003185689688"/>
          <c:y val="0.71955996206938766"/>
          <c:w val="0.23081945016837738"/>
          <c:h val="0.13249324576878377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08357422159712E-2"/>
          <c:y val="7.4897376958319051E-2"/>
          <c:w val="0.91536531277693656"/>
          <c:h val="0.8460680458420955"/>
        </c:manualLayout>
      </c:layout>
      <c:lineChart>
        <c:grouping val="standard"/>
        <c:varyColors val="0"/>
        <c:ser>
          <c:idx val="0"/>
          <c:order val="0"/>
          <c:tx>
            <c:strRef>
              <c:f>'国際比較（M字）'!$B$3</c:f>
              <c:strCache>
                <c:ptCount val="1"/>
                <c:pt idx="0">
                  <c:v>日本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'国際比較（M字）'!$B$4:$B$14</c:f>
              <c:numCache>
                <c:formatCode>#,##0.0_ </c:formatCode>
                <c:ptCount val="11"/>
                <c:pt idx="0">
                  <c:v>13.6</c:v>
                </c:pt>
                <c:pt idx="1">
                  <c:v>63.5</c:v>
                </c:pt>
                <c:pt idx="2">
                  <c:v>73.3</c:v>
                </c:pt>
                <c:pt idx="3">
                  <c:v>65.599999999999994</c:v>
                </c:pt>
                <c:pt idx="4">
                  <c:v>64.7</c:v>
                </c:pt>
                <c:pt idx="5">
                  <c:v>68.7</c:v>
                </c:pt>
                <c:pt idx="6">
                  <c:v>73</c:v>
                </c:pt>
                <c:pt idx="7">
                  <c:v>71</c:v>
                </c:pt>
                <c:pt idx="8">
                  <c:v>62.6</c:v>
                </c:pt>
                <c:pt idx="9">
                  <c:v>44.5</c:v>
                </c:pt>
                <c:pt idx="10">
                  <c:v>13.2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'国際比較（M字）'!$C$3</c:f>
              <c:strCache>
                <c:ptCount val="1"/>
                <c:pt idx="0">
                  <c:v>アメリカ</c:v>
                </c:pt>
              </c:strCache>
            </c:strRef>
          </c:tx>
          <c:spPr>
            <a:ln w="22225">
              <a:solidFill>
                <a:srgbClr val="663300"/>
              </a:solidFill>
            </a:ln>
          </c:spPr>
          <c:marker>
            <c:symbol val="square"/>
            <c:size val="3"/>
            <c:spPr>
              <a:solidFill>
                <a:srgbClr val="663300"/>
              </a:solidFill>
              <a:ln>
                <a:solidFill>
                  <a:srgbClr val="663300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'国際比較（M字）'!$C$4:$C$14</c:f>
              <c:numCache>
                <c:formatCode>#,##0.0_ </c:formatCode>
                <c:ptCount val="11"/>
                <c:pt idx="0">
                  <c:v>27.3</c:v>
                </c:pt>
                <c:pt idx="1">
                  <c:v>59.2</c:v>
                </c:pt>
                <c:pt idx="2">
                  <c:v>67.8</c:v>
                </c:pt>
                <c:pt idx="3">
                  <c:v>67.900000000000006</c:v>
                </c:pt>
                <c:pt idx="4">
                  <c:v>68.2</c:v>
                </c:pt>
                <c:pt idx="5">
                  <c:v>71</c:v>
                </c:pt>
                <c:pt idx="6">
                  <c:v>70.900000000000006</c:v>
                </c:pt>
                <c:pt idx="7">
                  <c:v>69.099999999999994</c:v>
                </c:pt>
                <c:pt idx="8">
                  <c:v>63.6</c:v>
                </c:pt>
                <c:pt idx="9">
                  <c:v>47.6</c:v>
                </c:pt>
                <c:pt idx="10">
                  <c:v>13.5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'国際比較（M字）'!$D$3</c:f>
              <c:strCache>
                <c:ptCount val="1"/>
                <c:pt idx="0">
                  <c:v>イギリス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triang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'国際比較（M字）'!$D$4:$D$14</c:f>
              <c:numCache>
                <c:formatCode>#,##0.0_ </c:formatCode>
                <c:ptCount val="11"/>
                <c:pt idx="0">
                  <c:v>36.200000000000003</c:v>
                </c:pt>
                <c:pt idx="1">
                  <c:v>58.9</c:v>
                </c:pt>
                <c:pt idx="2">
                  <c:v>69.2</c:v>
                </c:pt>
                <c:pt idx="3">
                  <c:v>72</c:v>
                </c:pt>
                <c:pt idx="4">
                  <c:v>73.3</c:v>
                </c:pt>
                <c:pt idx="5">
                  <c:v>75.900000000000006</c:v>
                </c:pt>
                <c:pt idx="6">
                  <c:v>77.8</c:v>
                </c:pt>
                <c:pt idx="7">
                  <c:v>77</c:v>
                </c:pt>
                <c:pt idx="8">
                  <c:v>66.3</c:v>
                </c:pt>
                <c:pt idx="9">
                  <c:v>35.799999999999997</c:v>
                </c:pt>
                <c:pt idx="10">
                  <c:v>6.4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'国際比較（M字）'!$E$3</c:f>
              <c:strCache>
                <c:ptCount val="1"/>
                <c:pt idx="0">
                  <c:v>ドイツ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x"/>
            <c:size val="3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'国際比較（M字）'!$E$4:$E$14</c:f>
              <c:numCache>
                <c:formatCode>#,##0.0_ </c:formatCode>
                <c:ptCount val="11"/>
                <c:pt idx="0">
                  <c:v>23.5</c:v>
                </c:pt>
                <c:pt idx="1">
                  <c:v>62.3</c:v>
                </c:pt>
                <c:pt idx="2">
                  <c:v>74.2</c:v>
                </c:pt>
                <c:pt idx="3">
                  <c:v>75.599999999999994</c:v>
                </c:pt>
                <c:pt idx="4">
                  <c:v>76.599999999999994</c:v>
                </c:pt>
                <c:pt idx="5">
                  <c:v>81.099999999999994</c:v>
                </c:pt>
                <c:pt idx="6">
                  <c:v>81.599999999999994</c:v>
                </c:pt>
                <c:pt idx="7">
                  <c:v>78</c:v>
                </c:pt>
                <c:pt idx="8">
                  <c:v>69.3</c:v>
                </c:pt>
                <c:pt idx="9">
                  <c:v>38.700000000000003</c:v>
                </c:pt>
                <c:pt idx="10">
                  <c:v>3.3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'国際比較（M字）'!$F$3</c:f>
              <c:strCache>
                <c:ptCount val="1"/>
                <c:pt idx="0">
                  <c:v>フランス</c:v>
                </c:pt>
              </c:strCache>
            </c:strRef>
          </c:tx>
          <c:spPr>
            <a:ln w="22225">
              <a:solidFill>
                <a:srgbClr val="FF66FF"/>
              </a:solidFill>
            </a:ln>
          </c:spPr>
          <c:marker>
            <c:symbol val="star"/>
            <c:size val="3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'国際比較（M字）'!$F$4:$F$14</c:f>
              <c:numCache>
                <c:formatCode>#,##0.0_ </c:formatCode>
                <c:ptCount val="11"/>
                <c:pt idx="0">
                  <c:v>7.5</c:v>
                </c:pt>
                <c:pt idx="1">
                  <c:v>43.9</c:v>
                </c:pt>
                <c:pt idx="2">
                  <c:v>70</c:v>
                </c:pt>
                <c:pt idx="3">
                  <c:v>73.8</c:v>
                </c:pt>
                <c:pt idx="4">
                  <c:v>77.099999999999994</c:v>
                </c:pt>
                <c:pt idx="5">
                  <c:v>79.400000000000006</c:v>
                </c:pt>
                <c:pt idx="6">
                  <c:v>78.5</c:v>
                </c:pt>
                <c:pt idx="7">
                  <c:v>76.3</c:v>
                </c:pt>
                <c:pt idx="8">
                  <c:v>63.5</c:v>
                </c:pt>
                <c:pt idx="9">
                  <c:v>19.899999999999999</c:v>
                </c:pt>
                <c:pt idx="10">
                  <c:v>1.6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'国際比較（M字）'!$G$3</c:f>
              <c:strCache>
                <c:ptCount val="1"/>
                <c:pt idx="0">
                  <c:v>イタリア</c:v>
                </c:pt>
              </c:strCache>
            </c:strRef>
          </c:tx>
          <c:spPr>
            <a:ln w="22225">
              <a:solidFill>
                <a:srgbClr val="FF6600"/>
              </a:solidFill>
            </a:ln>
          </c:spPr>
          <c:marker>
            <c:symbol val="circle"/>
            <c:size val="3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'国際比較（M字）'!$G$4:$G$14</c:f>
              <c:numCache>
                <c:formatCode>#,##0.0_ </c:formatCode>
                <c:ptCount val="11"/>
                <c:pt idx="0">
                  <c:v>3.5</c:v>
                </c:pt>
                <c:pt idx="1">
                  <c:v>26.1</c:v>
                </c:pt>
                <c:pt idx="2">
                  <c:v>49.9</c:v>
                </c:pt>
                <c:pt idx="3">
                  <c:v>59.3</c:v>
                </c:pt>
                <c:pt idx="4">
                  <c:v>62.1</c:v>
                </c:pt>
                <c:pt idx="5">
                  <c:v>61.8</c:v>
                </c:pt>
                <c:pt idx="6">
                  <c:v>61.2</c:v>
                </c:pt>
                <c:pt idx="7">
                  <c:v>57.5</c:v>
                </c:pt>
                <c:pt idx="8">
                  <c:v>46.3</c:v>
                </c:pt>
                <c:pt idx="9">
                  <c:v>15.4</c:v>
                </c:pt>
                <c:pt idx="10">
                  <c:v>1.4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'国際比較（M字）'!$H$3</c:f>
              <c:strCache>
                <c:ptCount val="1"/>
                <c:pt idx="0">
                  <c:v>スウェーデン</c:v>
                </c:pt>
              </c:strCache>
            </c:strRef>
          </c:tx>
          <c:spPr>
            <a:ln w="22225">
              <a:solidFill>
                <a:schemeClr val="accent5"/>
              </a:solidFill>
            </a:ln>
          </c:spPr>
          <c:marker>
            <c:symbol val="plus"/>
            <c:size val="3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'国際比較（M字）'!$H$4:$H$14</c:f>
              <c:numCache>
                <c:formatCode>#,##0.0_ </c:formatCode>
                <c:ptCount val="11"/>
                <c:pt idx="0">
                  <c:v>23.2</c:v>
                </c:pt>
                <c:pt idx="1">
                  <c:v>57.4</c:v>
                </c:pt>
                <c:pt idx="2">
                  <c:v>74.2</c:v>
                </c:pt>
                <c:pt idx="3">
                  <c:v>80.5</c:v>
                </c:pt>
                <c:pt idx="4">
                  <c:v>84.1</c:v>
                </c:pt>
                <c:pt idx="5">
                  <c:v>86.3</c:v>
                </c:pt>
                <c:pt idx="6">
                  <c:v>85</c:v>
                </c:pt>
                <c:pt idx="7">
                  <c:v>84.2</c:v>
                </c:pt>
                <c:pt idx="8">
                  <c:v>79.7</c:v>
                </c:pt>
                <c:pt idx="9">
                  <c:v>60.2</c:v>
                </c:pt>
                <c:pt idx="10">
                  <c:v>11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'国際比較（M字）'!$I$3</c:f>
              <c:strCache>
                <c:ptCount val="1"/>
                <c:pt idx="0">
                  <c:v>韓国</c:v>
                </c:pt>
              </c:strCache>
            </c:strRef>
          </c:tx>
          <c:spPr>
            <a:ln w="22225">
              <a:solidFill>
                <a:srgbClr val="3333FF"/>
              </a:solidFill>
            </a:ln>
          </c:spPr>
          <c:marker>
            <c:symbol val="triangle"/>
            <c:size val="3"/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dLbls>
            <c:delete val="1"/>
          </c:dLbls>
          <c:cat>
            <c:strRef>
              <c:f>'国際比較（M字）'!$A$4:$A$14</c:f>
              <c:strCache>
                <c:ptCount val="11"/>
                <c:pt idx="0">
                  <c:v>15～19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'国際比較（M字）'!$I$4:$I$14</c:f>
              <c:numCache>
                <c:formatCode>#,##0.0_ </c:formatCode>
                <c:ptCount val="11"/>
                <c:pt idx="0">
                  <c:v>8.3000000000000007</c:v>
                </c:pt>
                <c:pt idx="1">
                  <c:v>48.9</c:v>
                </c:pt>
                <c:pt idx="2">
                  <c:v>68</c:v>
                </c:pt>
                <c:pt idx="3">
                  <c:v>54.8</c:v>
                </c:pt>
                <c:pt idx="4">
                  <c:v>54.1</c:v>
                </c:pt>
                <c:pt idx="5">
                  <c:v>62.9</c:v>
                </c:pt>
                <c:pt idx="6">
                  <c:v>66.400000000000006</c:v>
                </c:pt>
                <c:pt idx="7">
                  <c:v>61.5</c:v>
                </c:pt>
                <c:pt idx="8">
                  <c:v>53.9</c:v>
                </c:pt>
                <c:pt idx="9">
                  <c:v>43.1</c:v>
                </c:pt>
                <c:pt idx="10">
                  <c:v>22.6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0273920"/>
        <c:axId val="120280192"/>
      </c:lineChart>
      <c:catAx>
        <c:axId val="120273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9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120280192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20280192"/>
        <c:scaling>
          <c:orientation val="minMax"/>
        </c:scaling>
        <c:delete val="0"/>
        <c:axPos val="l"/>
        <c:numFmt formatCode="0.0;[Red]0.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9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120273920"/>
        <c:crosses val="autoZero"/>
        <c:crossBetween val="between"/>
      </c:valAx>
      <c:spPr>
        <a:ln>
          <a:solidFill>
            <a:sysClr val="window" lastClr="FFFFFF">
              <a:lumMod val="50000"/>
            </a:sysClr>
          </a:solidFill>
        </a:ln>
      </c:spPr>
    </c:plotArea>
    <c:legend>
      <c:legendPos val="r"/>
      <c:layout>
        <c:manualLayout>
          <c:xMode val="edge"/>
          <c:yMode val="edge"/>
          <c:x val="0.37153405824271962"/>
          <c:y val="0.49612397386497403"/>
          <c:w val="0.31195115901418879"/>
          <c:h val="0.3548156586809628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000">
              <a:latin typeface="ＭＳ Ｐゴシック" panose="020B0600070205080204" pitchFamily="50" charset="-128"/>
              <a:ea typeface="ＭＳ Ｐゴシック" panose="020B060007020508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3970187688803"/>
          <c:y val="2.4563244180899422E-2"/>
          <c:w val="0.7811816192560177"/>
          <c:h val="0.827575711873736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'Data for Chart SF2.1.E'!$C$4</c:f>
              <c:strCache>
                <c:ptCount val="1"/>
                <c:pt idx="0">
                  <c:v>Total Fertility Rate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 w="9525"/>
            </c:spPr>
          </c:marker>
          <c:dLbls>
            <c:dLbl>
              <c:idx val="0"/>
              <c:layout>
                <c:manualLayout>
                  <c:x val="-8.0357142857142863E-2"/>
                  <c:y val="3.73482726423902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オーストラリア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04761904761904E-2"/>
                  <c:y val="1.120448179271708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カナダ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642857142857144E-2"/>
                  <c:y val="3.73482726423902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フィンランド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7854799400075E-2"/>
                  <c:y val="-3.7348272642390291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デンマーク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642857142857144E-2"/>
                  <c:y val="-3.361344537815125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フランス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476190476190479E-2"/>
                  <c:y val="-4.481792717086834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イタリア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809523809523808E-2"/>
                  <c:y val="2.61437908496732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日本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韓国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690476190476192E-2"/>
                  <c:y val="4.481792717086834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オランダ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76190476190476E-3"/>
                  <c:y val="2.240896358543417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700"/>
                      <a:t>ニュージーランド</a:t>
                    </a:r>
                    <a:endParaRPr lang="en-US" altLang="ja-JP" sz="700"/>
                  </a:p>
                  <a:p>
                    <a:pPr>
                      <a:defRPr/>
                    </a:pPr>
                    <a:endParaRPr lang="en-GB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952380952380952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ノルウェー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9523809523809521E-2"/>
                  <c:y val="4.481792717086834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スペイン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9285714285714281E-3"/>
                  <c:y val="-2.240896358543419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スウェーデン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25E-2"/>
                  <c:y val="-4.481792717086834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ja-JP" altLang="en-US" sz="800"/>
                      <a:t>アメリカ</a:t>
                    </a:r>
                    <a:endParaRPr lang="en-GB" sz="800"/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ITA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2.98786181139121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JPN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KOR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7.1428571428571425E-2"/>
                  <c:y val="2.61437908496732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LUX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NLD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NZL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NOR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5.9523809523809521E-3"/>
                  <c:y val="-1.120448179271708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POL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PRT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488095238095238E-2"/>
                  <c:y val="3.36134453781513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SVK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SLV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ESP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SWE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7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CHE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5.3571428571428568E-2"/>
                  <c:y val="-4.108309990662931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GBR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9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USA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GB"/>
                      <a:t>MEX</a:t>
                    </a:r>
                  </a:p>
                </c:rich>
              </c:tx>
              <c:spPr>
                <a:noFill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forward val="2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'Data for Chart SF2.1.E'!$B$5:$B$35</c:f>
              <c:numCache>
                <c:formatCode>0.0</c:formatCode>
                <c:ptCount val="31"/>
                <c:pt idx="0">
                  <c:v>71.882303866245152</c:v>
                </c:pt>
                <c:pt idx="1">
                  <c:v>77.161299278178802</c:v>
                </c:pt>
                <c:pt idx="2">
                  <c:v>80.592243376217482</c:v>
                </c:pt>
                <c:pt idx="3">
                  <c:v>79.054054054054063</c:v>
                </c:pt>
                <c:pt idx="4">
                  <c:v>76.671713388007234</c:v>
                </c:pt>
                <c:pt idx="5">
                  <c:v>58.673196112939017</c:v>
                </c:pt>
                <c:pt idx="6">
                  <c:v>68.1577877185848</c:v>
                </c:pt>
                <c:pt idx="7">
                  <c:v>60.344972654606643</c:v>
                </c:pt>
                <c:pt idx="8">
                  <c:v>79.27506577024262</c:v>
                </c:pt>
                <c:pt idx="9">
                  <c:v>72.80339277946932</c:v>
                </c:pt>
                <c:pt idx="10">
                  <c:v>82.175902389425531</c:v>
                </c:pt>
                <c:pt idx="11">
                  <c:v>63.243420915530443</c:v>
                </c:pt>
                <c:pt idx="12">
                  <c:v>81.954176398620859</c:v>
                </c:pt>
                <c:pt idx="13">
                  <c:v>69.343653739830984</c:v>
                </c:pt>
              </c:numCache>
            </c:numRef>
          </c:xVal>
          <c:yVal>
            <c:numRef>
              <c:f>'Data for Chart SF2.1.E'!$C$5:$C$35</c:f>
              <c:numCache>
                <c:formatCode>0.00</c:formatCode>
                <c:ptCount val="31"/>
                <c:pt idx="0">
                  <c:v>1.89</c:v>
                </c:pt>
                <c:pt idx="1">
                  <c:v>1.6679999999999999</c:v>
                </c:pt>
                <c:pt idx="2">
                  <c:v>1.8751</c:v>
                </c:pt>
                <c:pt idx="3">
                  <c:v>1.87</c:v>
                </c:pt>
                <c:pt idx="4">
                  <c:v>1.9880000000000002</c:v>
                </c:pt>
                <c:pt idx="5">
                  <c:v>1.41</c:v>
                </c:pt>
                <c:pt idx="6">
                  <c:v>1.39</c:v>
                </c:pt>
                <c:pt idx="7">
                  <c:v>1.226</c:v>
                </c:pt>
                <c:pt idx="8">
                  <c:v>1.796</c:v>
                </c:pt>
                <c:pt idx="9">
                  <c:v>2.15</c:v>
                </c:pt>
                <c:pt idx="10">
                  <c:v>1.95</c:v>
                </c:pt>
                <c:pt idx="11">
                  <c:v>1.38</c:v>
                </c:pt>
                <c:pt idx="12">
                  <c:v>1.98</c:v>
                </c:pt>
                <c:pt idx="13">
                  <c:v>1.9319999999999999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066112"/>
        <c:axId val="127068032"/>
      </c:scatterChart>
      <c:valAx>
        <c:axId val="127066112"/>
        <c:scaling>
          <c:orientation val="minMax"/>
          <c:max val="90"/>
          <c:min val="45"/>
        </c:scaling>
        <c:delete val="0"/>
        <c:axPos val="b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ja-JP" altLang="en-US" sz="900" dirty="0"/>
                  <a:t>（</a:t>
                </a:r>
                <a:r>
                  <a:rPr lang="en-GB" sz="900" dirty="0"/>
                  <a:t> </a:t>
                </a:r>
                <a:r>
                  <a:rPr lang="ja-JP" altLang="en-US" sz="900" dirty="0"/>
                  <a:t>女性就業率（</a:t>
                </a:r>
                <a:r>
                  <a:rPr lang="en-US" altLang="ja-JP" sz="900" dirty="0"/>
                  <a:t>25</a:t>
                </a:r>
                <a:r>
                  <a:rPr lang="ja-JP" altLang="en-US" sz="900" dirty="0"/>
                  <a:t>～</a:t>
                </a:r>
                <a:r>
                  <a:rPr lang="en-US" altLang="ja-JP" sz="900" dirty="0"/>
                  <a:t>54</a:t>
                </a:r>
                <a:r>
                  <a:rPr lang="ja-JP" altLang="en-US" sz="900" dirty="0"/>
                  <a:t>歳）（％））</a:t>
                </a:r>
                <a:endParaRPr lang="en-GB" sz="900" dirty="0"/>
              </a:p>
            </c:rich>
          </c:tx>
          <c:layout>
            <c:manualLayout>
              <c:xMode val="edge"/>
              <c:yMode val="edge"/>
              <c:x val="0.62828174780039292"/>
              <c:y val="0.920486714632028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ja-JP"/>
          </a:p>
        </c:txPr>
        <c:crossAx val="127068032"/>
        <c:crosses val="autoZero"/>
        <c:crossBetween val="midCat"/>
        <c:majorUnit val="5"/>
      </c:valAx>
      <c:valAx>
        <c:axId val="127068032"/>
        <c:scaling>
          <c:orientation val="minMax"/>
          <c:max val="2.2000000000000002"/>
          <c:min val="1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ja-JP"/>
          </a:p>
        </c:txPr>
        <c:crossAx val="127066112"/>
        <c:crosses val="autoZero"/>
        <c:crossBetween val="midCat"/>
        <c:majorUnit val="0.2"/>
        <c:minorUnit val="0.1"/>
      </c:valAx>
      <c:spPr>
        <a:noFill/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ja-JP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9365079365079"/>
          <c:y val="3.6290322580646309E-2"/>
          <c:w val="0.82886207487455754"/>
          <c:h val="0.735839325933492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就業継続（育休利用）</c:v>
                </c:pt>
              </c:strCache>
            </c:strRef>
          </c:tx>
          <c:spPr>
            <a:gradFill rotWithShape="0">
              <a:gsLst>
                <a:gs pos="0">
                  <a:srgbClr val="FF99CC">
                    <a:gamma/>
                    <a:shade val="76078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02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0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1985-89</c:v>
                </c:pt>
                <c:pt idx="1">
                  <c:v>1990-94</c:v>
                </c:pt>
                <c:pt idx="2">
                  <c:v>1995-99</c:v>
                </c:pt>
                <c:pt idx="3">
                  <c:v>2000-04</c:v>
                </c:pt>
                <c:pt idx="4">
                  <c:v>2005-09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5.7000000000000113E-2</c:v>
                </c:pt>
                <c:pt idx="1">
                  <c:v>8.1000000000000044E-2</c:v>
                </c:pt>
                <c:pt idx="2">
                  <c:v>0.11200000000000009</c:v>
                </c:pt>
                <c:pt idx="3">
                  <c:v>0.14800000000000021</c:v>
                </c:pt>
                <c:pt idx="4">
                  <c:v>0.17100000000000001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就業継続（育休なし）</c:v>
                </c:pt>
              </c:strCache>
            </c:strRef>
          </c:tx>
          <c:spPr>
            <a:gradFill rotWithShape="0">
              <a:gsLst>
                <a:gs pos="0">
                  <a:srgbClr val="FFCC99">
                    <a:gamma/>
                    <a:shade val="8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6275"/>
                    <a:invGamma/>
                  </a:srgbClr>
                </a:gs>
              </a:gsLst>
              <a:lin ang="0" scaled="1"/>
            </a:gradFill>
            <a:ln w="102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0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1985-89</c:v>
                </c:pt>
                <c:pt idx="1">
                  <c:v>1990-94</c:v>
                </c:pt>
                <c:pt idx="2">
                  <c:v>1995-99</c:v>
                </c:pt>
                <c:pt idx="3">
                  <c:v>2000-04</c:v>
                </c:pt>
                <c:pt idx="4">
                  <c:v>2005-09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0.18300000000000041</c:v>
                </c:pt>
                <c:pt idx="1">
                  <c:v>0.16300000000000023</c:v>
                </c:pt>
                <c:pt idx="2">
                  <c:v>0.13</c:v>
                </c:pt>
                <c:pt idx="3">
                  <c:v>0.11899999999999998</c:v>
                </c:pt>
                <c:pt idx="4">
                  <c:v>9.7000000000000045E-2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出産退職</c:v>
                </c:pt>
              </c:strCache>
            </c:strRef>
          </c:tx>
          <c:spPr>
            <a:gradFill rotWithShape="0">
              <a:gsLst>
                <a:gs pos="0">
                  <a:srgbClr val="FFFF99">
                    <a:gamma/>
                    <a:shade val="76078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02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0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1985-89</c:v>
                </c:pt>
                <c:pt idx="1">
                  <c:v>1990-94</c:v>
                </c:pt>
                <c:pt idx="2">
                  <c:v>1995-99</c:v>
                </c:pt>
                <c:pt idx="3">
                  <c:v>2000-04</c:v>
                </c:pt>
                <c:pt idx="4">
                  <c:v>2005-09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0.37400000000000388</c:v>
                </c:pt>
                <c:pt idx="1">
                  <c:v>0.37700000000000633</c:v>
                </c:pt>
                <c:pt idx="2">
                  <c:v>0.39300000000000751</c:v>
                </c:pt>
                <c:pt idx="3">
                  <c:v>0.40600000000000008</c:v>
                </c:pt>
                <c:pt idx="4">
                  <c:v>0.43900000000000633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妊娠前から無職</c:v>
                </c:pt>
              </c:strCache>
            </c:strRef>
          </c:tx>
          <c:spPr>
            <a:gradFill rotWithShape="0">
              <a:gsLst>
                <a:gs pos="0">
                  <a:srgbClr val="CCCCFF">
                    <a:gamma/>
                    <a:shade val="76078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02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0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1985-89</c:v>
                </c:pt>
                <c:pt idx="1">
                  <c:v>1990-94</c:v>
                </c:pt>
                <c:pt idx="2">
                  <c:v>1995-99</c:v>
                </c:pt>
                <c:pt idx="3">
                  <c:v>2000-04</c:v>
                </c:pt>
                <c:pt idx="4">
                  <c:v>2005-09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0.35500000000000032</c:v>
                </c:pt>
                <c:pt idx="1">
                  <c:v>0.34600000000000081</c:v>
                </c:pt>
                <c:pt idx="2">
                  <c:v>0.32800000000000712</c:v>
                </c:pt>
                <c:pt idx="3">
                  <c:v>0.28500000000000031</c:v>
                </c:pt>
                <c:pt idx="4">
                  <c:v>0.24100000000000021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その他・不詳</c:v>
                </c:pt>
              </c:strCache>
            </c:strRef>
          </c:tx>
          <c:spPr>
            <a:gradFill rotWithShape="0">
              <a:gsLst>
                <a:gs pos="0">
                  <a:srgbClr val="C0C0C0">
                    <a:gamma/>
                    <a:shade val="76078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0200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0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1985-89</c:v>
                </c:pt>
                <c:pt idx="1">
                  <c:v>1990-94</c:v>
                </c:pt>
                <c:pt idx="2">
                  <c:v>1995-99</c:v>
                </c:pt>
                <c:pt idx="3">
                  <c:v>2000-04</c:v>
                </c:pt>
                <c:pt idx="4">
                  <c:v>2005-09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3.1000000000000211E-2</c:v>
                </c:pt>
                <c:pt idx="1">
                  <c:v>3.4000000000000002E-2</c:v>
                </c:pt>
                <c:pt idx="2">
                  <c:v>3.8000000000000041E-2</c:v>
                </c:pt>
                <c:pt idx="3">
                  <c:v>4.2000000000000093E-2</c:v>
                </c:pt>
                <c:pt idx="4">
                  <c:v>5.2000000000000123E-2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127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serLines>
        <c:axId val="120015872"/>
        <c:axId val="120030336"/>
      </c:barChart>
      <c:catAx>
        <c:axId val="120015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900" dirty="0"/>
                  <a:t>子どもの出生年</a:t>
                </a:r>
              </a:p>
            </c:rich>
          </c:tx>
          <c:layout>
            <c:manualLayout>
              <c:xMode val="edge"/>
              <c:yMode val="edge"/>
              <c:x val="0.41461490366666193"/>
              <c:y val="0.82084818858511688"/>
            </c:manualLayout>
          </c:layout>
          <c:overlay val="0"/>
          <c:spPr>
            <a:noFill/>
            <a:ln w="20400">
              <a:noFill/>
            </a:ln>
          </c:spPr>
        </c:title>
        <c:numFmt formatCode="@" sourceLinked="1"/>
        <c:majorTickMark val="in"/>
        <c:minorTickMark val="none"/>
        <c:tickLblPos val="nextTo"/>
        <c:spPr>
          <a:ln w="25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ja-JP"/>
          </a:p>
        </c:txPr>
        <c:crossAx val="120030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030336"/>
        <c:scaling>
          <c:orientation val="minMax"/>
        </c:scaling>
        <c:delete val="0"/>
        <c:axPos val="l"/>
        <c:majorGridlines>
          <c:spPr>
            <a:ln w="255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ln w="1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ja-JP"/>
          </a:p>
        </c:txPr>
        <c:crossAx val="120015872"/>
        <c:crosses val="autoZero"/>
        <c:crossBetween val="between"/>
      </c:valAx>
      <c:spPr>
        <a:noFill/>
        <a:ln w="102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3486812558905513E-2"/>
          <c:y val="0.89373061449630975"/>
          <c:w val="0.86889412727161563"/>
          <c:h val="8.9684953244960064E-2"/>
        </c:manualLayout>
      </c:layout>
      <c:overlay val="0"/>
      <c:spPr>
        <a:solidFill>
          <a:schemeClr val="bg1"/>
        </a:solidFill>
        <a:ln w="2550">
          <a:solidFill>
            <a:schemeClr val="tx1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4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84796711732251"/>
          <c:y val="5.1400554097404488E-2"/>
          <c:w val="0.6909696429455896"/>
          <c:h val="0.642861394085464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Sheet2!$H$2</c:f>
              <c:strCache>
                <c:ptCount val="1"/>
                <c:pt idx="0">
                  <c:v>出産半年後有職（育児休業中等の休業含む）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Sheet2!$I$1:$K$1</c:f>
              <c:strCache>
                <c:ptCount val="3"/>
                <c:pt idx="0">
                  <c:v>2001</c:v>
                </c:pt>
                <c:pt idx="2">
                  <c:v>2010</c:v>
                </c:pt>
              </c:strCache>
            </c:strRef>
          </c:cat>
          <c:val>
            <c:numRef>
              <c:f>Sheet2!$I$2:$K$2</c:f>
              <c:numCache>
                <c:formatCode>General</c:formatCode>
                <c:ptCount val="3"/>
                <c:pt idx="0">
                  <c:v>0.24600000000000041</c:v>
                </c:pt>
                <c:pt idx="2">
                  <c:v>0.36600000000000038</c:v>
                </c:pt>
              </c:numCache>
            </c:numRef>
          </c:val>
        </c:ser>
        <c:ser>
          <c:idx val="1"/>
          <c:order val="1"/>
          <c:tx>
            <c:strRef>
              <c:f>Sheet2!$H$3</c:f>
              <c:strCache>
                <c:ptCount val="1"/>
                <c:pt idx="0">
                  <c:v>出産半年後無職（学生を含む）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Sheet2!$I$1:$K$1</c:f>
              <c:strCache>
                <c:ptCount val="3"/>
                <c:pt idx="0">
                  <c:v>2001</c:v>
                </c:pt>
                <c:pt idx="2">
                  <c:v>2010</c:v>
                </c:pt>
              </c:strCache>
            </c:strRef>
          </c:cat>
          <c:val>
            <c:numRef>
              <c:f>Sheet2!$I$3:$K$3</c:f>
              <c:numCache>
                <c:formatCode>General</c:formatCode>
                <c:ptCount val="3"/>
                <c:pt idx="0">
                  <c:v>0.48700000000000032</c:v>
                </c:pt>
                <c:pt idx="2">
                  <c:v>0.42700000000000032</c:v>
                </c:pt>
              </c:numCache>
            </c:numRef>
          </c:val>
        </c:ser>
        <c:ser>
          <c:idx val="2"/>
          <c:order val="2"/>
          <c:tx>
            <c:strRef>
              <c:f>Sheet2!$H$4</c:f>
              <c:strCache>
                <c:ptCount val="1"/>
                <c:pt idx="0">
                  <c:v>出産１年前無職（学生含む）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Sheet2!$I$1:$K$1</c:f>
              <c:strCache>
                <c:ptCount val="3"/>
                <c:pt idx="0">
                  <c:v>2001</c:v>
                </c:pt>
                <c:pt idx="2">
                  <c:v>2010</c:v>
                </c:pt>
              </c:strCache>
            </c:strRef>
          </c:cat>
          <c:val>
            <c:numRef>
              <c:f>Sheet2!$I$4:$K$4</c:f>
              <c:numCache>
                <c:formatCode>General</c:formatCode>
                <c:ptCount val="3"/>
                <c:pt idx="0">
                  <c:v>0.25600000000000001</c:v>
                </c:pt>
                <c:pt idx="2">
                  <c:v>0.20700000000000021</c:v>
                </c:pt>
              </c:numCache>
            </c:numRef>
          </c:val>
        </c:ser>
        <c:ser>
          <c:idx val="3"/>
          <c:order val="3"/>
          <c:tx>
            <c:strRef>
              <c:f>Sheet2!$H$5</c:f>
              <c:strCache>
                <c:ptCount val="1"/>
                <c:pt idx="0">
                  <c:v>不詳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735359101521734E-3"/>
                  <c:y val="-1.86454822667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86454822667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Sheet2!$I$1:$K$1</c:f>
              <c:strCache>
                <c:ptCount val="3"/>
                <c:pt idx="0">
                  <c:v>2001</c:v>
                </c:pt>
                <c:pt idx="2">
                  <c:v>2010</c:v>
                </c:pt>
              </c:strCache>
            </c:strRef>
          </c:cat>
          <c:val>
            <c:numRef>
              <c:f>Sheet2!$I$5:$K$5</c:f>
              <c:numCache>
                <c:formatCode>General</c:formatCode>
                <c:ptCount val="3"/>
                <c:pt idx="0">
                  <c:v>1.0000000000000005E-2</c:v>
                </c:pt>
                <c:pt idx="2">
                  <c:v>7.0000000000000114E-3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serLines>
          <c:spPr>
            <a:ln w="1270">
              <a:solidFill>
                <a:schemeClr val="tx1">
                  <a:lumMod val="50000"/>
                  <a:lumOff val="50000"/>
                </a:schemeClr>
              </a:solidFill>
            </a:ln>
          </c:spPr>
        </c:serLines>
        <c:axId val="119657600"/>
        <c:axId val="119659136"/>
      </c:barChart>
      <c:catAx>
        <c:axId val="119657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ja-JP"/>
          </a:p>
        </c:txPr>
        <c:crossAx val="119659136"/>
        <c:crosses val="autoZero"/>
        <c:auto val="1"/>
        <c:lblAlgn val="ctr"/>
        <c:lblOffset val="100"/>
        <c:noMultiLvlLbl val="0"/>
      </c:catAx>
      <c:valAx>
        <c:axId val="1196591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1270"/>
        </c:spPr>
        <c:txPr>
          <a:bodyPr/>
          <a:lstStyle/>
          <a:p>
            <a:pPr>
              <a:defRPr sz="900" spc="-150">
                <a:latin typeface="ＭＳ ゴシック" pitchFamily="49" charset="-128"/>
                <a:ea typeface="ＭＳ ゴシック" pitchFamily="49" charset="-128"/>
              </a:defRPr>
            </a:pPr>
            <a:endParaRPr lang="ja-JP"/>
          </a:p>
        </c:txPr>
        <c:crossAx val="119657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46595295558175"/>
          <c:w val="1"/>
          <c:h val="0.17200866570381068"/>
        </c:manualLayout>
      </c:layout>
      <c:overlay val="1"/>
      <c:txPr>
        <a:bodyPr/>
        <a:lstStyle/>
        <a:p>
          <a:pPr>
            <a:defRPr sz="8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20001481316902E-2"/>
          <c:y val="9.5170943279429765E-2"/>
          <c:w val="1"/>
          <c:h val="0.823321554770317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7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pattFill prst="pct50">
                <a:fgClr>
                  <a:srgbClr val="CCFFCC"/>
                </a:fgClr>
                <a:bgClr>
                  <a:srgbClr val="FFFFFF"/>
                </a:bgClr>
              </a:pattFill>
              <a:ln w="857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pattFill prst="pct50">
                <a:fgClr>
                  <a:srgbClr val="CCFFFF"/>
                </a:fgClr>
                <a:bgClr>
                  <a:srgbClr val="FFFFFF"/>
                </a:bgClr>
              </a:pattFill>
              <a:ln w="857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ln w="857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pattFill prst="pct50">
                <a:fgClr>
                  <a:srgbClr val="FF9900"/>
                </a:fgClr>
                <a:bgClr>
                  <a:srgbClr val="FFFFFF"/>
                </a:bgClr>
              </a:pattFill>
              <a:ln w="857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pattFill prst="pct50">
                <a:fgClr>
                  <a:srgbClr val="CCCCFF"/>
                </a:fgClr>
                <a:bgClr>
                  <a:srgbClr val="FFFFFF"/>
                </a:bgClr>
              </a:pattFill>
              <a:ln w="8577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pattFill prst="pct50">
                <a:fgClr>
                  <a:srgbClr val="C0C0C0"/>
                </a:fgClr>
                <a:bgClr>
                  <a:srgbClr val="FFFFFF"/>
                </a:bgClr>
              </a:pattFill>
              <a:ln w="8577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8577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857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617965664848837"/>
                  <c:y val="3.47047444190884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876784487365447"/>
                  <c:y val="-0.205290117729154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665298438473393E-2"/>
                  <c:y val="-0.132503098823818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1883416299991834"/>
                  <c:y val="-0.125682865470139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numFmt formatCode="0.0%" sourceLinked="0"/>
              <c:spPr>
                <a:noFill/>
                <a:ln w="17154">
                  <a:noFill/>
                </a:ln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1972590229641099"/>
                  <c:y val="7.17751438587089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9019310165167967E-2"/>
                  <c:y val="0.123778510415511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898541713148725E-2"/>
                  <c:y val="0.142252699823065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1715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0.39000000000000901</c:v>
                </c:pt>
                <c:pt idx="1">
                  <c:v>7.2000000000000119E-2</c:v>
                </c:pt>
                <c:pt idx="2">
                  <c:v>4.7000000000000111E-2</c:v>
                </c:pt>
                <c:pt idx="3">
                  <c:v>0.26100000000000001</c:v>
                </c:pt>
                <c:pt idx="4">
                  <c:v>9.0000000000000066E-2</c:v>
                </c:pt>
                <c:pt idx="5">
                  <c:v>2.6000000000000082E-2</c:v>
                </c:pt>
                <c:pt idx="6">
                  <c:v>9.8000000000000545E-2</c:v>
                </c:pt>
                <c:pt idx="7">
                  <c:v>1.4999999999999998E-2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71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2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1ACE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Sheet2!$A$3:$A$12</c:f>
              <c:strCache>
                <c:ptCount val="10"/>
                <c:pt idx="0">
                  <c:v>勤務時間があいそうもなかった
（あわなかった）</c:v>
                </c:pt>
                <c:pt idx="1">
                  <c:v>職場に両立を支援する雰囲気がなかった</c:v>
                </c:pt>
                <c:pt idx="2">
                  <c:v>自分の体力がもたなそうだった
（もたなかった）</c:v>
                </c:pt>
                <c:pt idx="3">
                  <c:v>育児休業を取れそうもなかった
（取れなかった）</c:v>
                </c:pt>
                <c:pt idx="4">
                  <c:v>子どもの病気等で度々
休まざるを得なかった</c:v>
                </c:pt>
                <c:pt idx="5">
                  <c:v>保育園等に子どもを預けられそうも
なかった（預けられなかった）</c:v>
                </c:pt>
                <c:pt idx="6">
                  <c:v>会社に育児休業制度がなかった</c:v>
                </c:pt>
                <c:pt idx="7">
                  <c:v>つわりや産後の不調など妊娠・
出産にともなう体調不良のため</c:v>
                </c:pt>
                <c:pt idx="8">
                  <c:v>家族がやめることを希望した</c:v>
                </c:pt>
                <c:pt idx="9">
                  <c:v>その他</c:v>
                </c:pt>
              </c:strCache>
            </c:strRef>
          </c:cat>
          <c:val>
            <c:numRef>
              <c:f>Sheet2!$B$3:$B$12</c:f>
              <c:numCache>
                <c:formatCode>0.0;_ꀃ</c:formatCode>
                <c:ptCount val="10"/>
                <c:pt idx="0">
                  <c:v>65.400000000000006</c:v>
                </c:pt>
                <c:pt idx="1">
                  <c:v>49.5</c:v>
                </c:pt>
                <c:pt idx="2">
                  <c:v>45.7</c:v>
                </c:pt>
                <c:pt idx="3">
                  <c:v>25</c:v>
                </c:pt>
                <c:pt idx="4">
                  <c:v>22.9</c:v>
                </c:pt>
                <c:pt idx="5">
                  <c:v>20.7</c:v>
                </c:pt>
                <c:pt idx="6">
                  <c:v>19.100000000000001</c:v>
                </c:pt>
                <c:pt idx="7">
                  <c:v>18.100000000000001</c:v>
                </c:pt>
                <c:pt idx="8">
                  <c:v>18.100000000000001</c:v>
                </c:pt>
                <c:pt idx="9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20057216"/>
        <c:axId val="101459072"/>
      </c:barChart>
      <c:catAx>
        <c:axId val="1200572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01459072"/>
        <c:crosses val="autoZero"/>
        <c:auto val="1"/>
        <c:lblAlgn val="ctr"/>
        <c:lblOffset val="100"/>
        <c:noMultiLvlLbl val="0"/>
      </c:catAx>
      <c:valAx>
        <c:axId val="101459072"/>
        <c:scaling>
          <c:orientation val="minMax"/>
        </c:scaling>
        <c:delete val="0"/>
        <c:axPos val="t"/>
        <c:numFmt formatCode="0.0;_ꀃ" sourceLinked="1"/>
        <c:majorTickMark val="out"/>
        <c:minorTickMark val="none"/>
        <c:tickLblPos val="nextTo"/>
        <c:crossAx val="120057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0.03433</cdr:x>
      <cdr:y>0.02451</cdr:y>
    </cdr:from>
    <cdr:to>
      <cdr:x>0.12128</cdr:x>
      <cdr:y>0.08128</cdr:y>
    </cdr:to>
    <cdr:sp macro="" textlink="">
      <cdr:nvSpPr>
        <cdr:cNvPr id="305153" name="テキスト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2888" y="104402"/>
          <a:ext cx="817806" cy="241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ja-JP" sz="700" b="0" i="0" u="none" strike="noStrike" baseline="0">
              <a:solidFill>
                <a:srgbClr val="000000"/>
              </a:solidFill>
              <a:latin typeface="ＭＳ 明朝"/>
              <a:ea typeface="ＭＳ 明朝"/>
            </a:rPr>
            <a:t>(</a:t>
          </a:r>
          <a:r>
            <a:rPr lang="ja-JP" altLang="en-US" sz="700" b="0" i="0" u="none" strike="noStrike" baseline="0">
              <a:solidFill>
                <a:srgbClr val="000000"/>
              </a:solidFill>
              <a:latin typeface="ＭＳ 明朝"/>
              <a:ea typeface="ＭＳ 明朝"/>
            </a:rPr>
            <a:t>万人</a:t>
          </a:r>
          <a:r>
            <a:rPr lang="en-US" altLang="ja-JP" sz="700" b="0" i="0" u="none" strike="noStrike" baseline="0">
              <a:solidFill>
                <a:srgbClr val="000000"/>
              </a:solidFill>
              <a:latin typeface="ＭＳ 明朝"/>
              <a:ea typeface="ＭＳ 明朝"/>
            </a:rPr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0.54492</cdr:x>
      <cdr:y>0.5432</cdr:y>
    </cdr:from>
    <cdr:to>
      <cdr:x>0.62575</cdr:x>
      <cdr:y>0.63609</cdr:y>
    </cdr:to>
    <cdr:sp macro="" textlink="">
      <cdr:nvSpPr>
        <cdr:cNvPr id="2" name="円/楕円 1"/>
        <cdr:cNvSpPr/>
      </cdr:nvSpPr>
      <cdr:spPr>
        <a:xfrm xmlns:a="http://schemas.openxmlformats.org/drawingml/2006/main">
          <a:off x="2427115" y="2105229"/>
          <a:ext cx="360040" cy="3600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0.93198</cdr:x>
      <cdr:y>0.04877</cdr:y>
    </cdr:from>
    <cdr:to>
      <cdr:x>0.99599</cdr:x>
      <cdr:y>0.09016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7036145" y="266348"/>
          <a:ext cx="483253" cy="22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600">
              <a:latin typeface="+mn-ea"/>
              <a:ea typeface="+mn-ea"/>
            </a:rPr>
            <a:t>50</a:t>
          </a:r>
        </a:p>
      </cdr:txBody>
    </cdr:sp>
  </cdr:relSizeAnchor>
  <cdr:relSizeAnchor xmlns:cdr="http://schemas.openxmlformats.org/drawingml/2006/chartDrawing">
    <cdr:from>
      <cdr:x>0.92042</cdr:x>
      <cdr:y>0.01961</cdr:y>
    </cdr:from>
    <cdr:to>
      <cdr:x>0.99135</cdr:x>
      <cdr:y>0.04575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067300" y="85725"/>
          <a:ext cx="390525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600">
              <a:latin typeface="ＭＳ 明朝" pitchFamily="17" charset="-128"/>
              <a:ea typeface="ＭＳ 明朝" pitchFamily="17" charset="-128"/>
            </a:rPr>
            <a:t>（％）</a:t>
          </a:r>
        </a:p>
      </cdr:txBody>
    </cdr:sp>
  </cdr:relSizeAnchor>
  <cdr:relSizeAnchor xmlns:cdr="http://schemas.openxmlformats.org/drawingml/2006/chartDrawing">
    <cdr:from>
      <cdr:x>0.93101</cdr:x>
      <cdr:y>0.07776</cdr:y>
    </cdr:from>
    <cdr:to>
      <cdr:x>0.99502</cdr:x>
      <cdr:y>0.11915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7028818" y="424680"/>
          <a:ext cx="483253" cy="22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600">
              <a:latin typeface="ＭＳ Ｐゴシック"/>
              <a:ea typeface="ＭＳ Ｐゴシック"/>
            </a:rPr>
            <a:t>40</a:t>
          </a:r>
        </a:p>
      </cdr:txBody>
    </cdr:sp>
  </cdr:relSizeAnchor>
  <cdr:relSizeAnchor xmlns:cdr="http://schemas.openxmlformats.org/drawingml/2006/chartDrawing">
    <cdr:from>
      <cdr:x>0.93059</cdr:x>
      <cdr:y>0.10406</cdr:y>
    </cdr:from>
    <cdr:to>
      <cdr:x>0.9946</cdr:x>
      <cdr:y>0.14546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7025631" y="568304"/>
          <a:ext cx="483254" cy="226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600">
              <a:latin typeface="ＭＳ Ｐゴシック"/>
              <a:ea typeface="ＭＳ Ｐゴシック"/>
            </a:rPr>
            <a:t>30</a:t>
          </a:r>
        </a:p>
      </cdr:txBody>
    </cdr:sp>
  </cdr:relSizeAnchor>
  <cdr:relSizeAnchor xmlns:cdr="http://schemas.openxmlformats.org/drawingml/2006/chartDrawing">
    <cdr:from>
      <cdr:x>0.92983</cdr:x>
      <cdr:y>0.13036</cdr:y>
    </cdr:from>
    <cdr:to>
      <cdr:x>0.99136</cdr:x>
      <cdr:y>0.17175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7019897" y="711982"/>
          <a:ext cx="464556" cy="22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600">
              <a:latin typeface="ＭＳ Ｐゴシック"/>
              <a:ea typeface="ＭＳ Ｐゴシック"/>
            </a:rPr>
            <a:t>20</a:t>
          </a:r>
        </a:p>
      </cdr:txBody>
    </cdr:sp>
  </cdr:relSizeAnchor>
  <cdr:relSizeAnchor xmlns:cdr="http://schemas.openxmlformats.org/drawingml/2006/chartDrawing">
    <cdr:from>
      <cdr:x>0.92994</cdr:x>
      <cdr:y>0.16221</cdr:y>
    </cdr:from>
    <cdr:to>
      <cdr:x>0.99612</cdr:x>
      <cdr:y>0.21014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7020757" y="885884"/>
          <a:ext cx="499596" cy="261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600">
              <a:latin typeface="ＭＳ Ｐゴシック"/>
              <a:ea typeface="ＭＳ Ｐゴシック"/>
            </a:rPr>
            <a:t>10</a:t>
          </a:r>
        </a:p>
      </cdr:txBody>
    </cdr:sp>
  </cdr:relSizeAnchor>
  <cdr:relSizeAnchor xmlns:cdr="http://schemas.openxmlformats.org/drawingml/2006/chartDrawing">
    <cdr:from>
      <cdr:x>0.93599</cdr:x>
      <cdr:y>0.18751</cdr:y>
    </cdr:from>
    <cdr:to>
      <cdr:x>1</cdr:x>
      <cdr:y>0.2289</cdr:y>
    </cdr:to>
    <cdr:sp macro="" textlink="">
      <cdr:nvSpPr>
        <cdr:cNvPr id="8" name="テキスト ボックス 1"/>
        <cdr:cNvSpPr txBox="1"/>
      </cdr:nvSpPr>
      <cdr:spPr>
        <a:xfrm xmlns:a="http://schemas.openxmlformats.org/drawingml/2006/main">
          <a:off x="7066407" y="1024067"/>
          <a:ext cx="483254" cy="22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600">
              <a:latin typeface="ＭＳ Ｐゴシック"/>
              <a:ea typeface="ＭＳ Ｐゴシック"/>
            </a:rPr>
            <a:t>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440868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351" y="9440868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0AE9078-AD92-4BBA-998C-95B61F3163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956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1" y="0"/>
            <a:ext cx="29502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321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00" y="4721225"/>
            <a:ext cx="5444806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868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1" y="9440868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C23D25C-5266-4A51-AB6E-2812111556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5879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E5141-BC57-458E-8404-EC5A0316F3BA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2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9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2C01-D06B-4ECD-9FDA-F0101A3170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4638-FA60-47A6-9481-4DB5C75D27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3FB3-328F-4E65-894B-FFA59B250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915F-9765-426E-956F-44BA135320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4450" y="64643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6AA3-F9D0-47A3-8248-0C9E3605ED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95300" y="1600204"/>
            <a:ext cx="89154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C24D-379B-4E36-8729-89940E5262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95300" y="1600204"/>
            <a:ext cx="89154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BF55-6C59-4435-9B38-C8BDA23CFE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525F-3D89-45E3-BA88-8C2428FA9C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5A7F-8CE3-4109-9362-34BB9F9E23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9932-C233-4E5A-865C-8671E046D2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E212-84DB-4E17-858B-80994A65E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1424-9CC3-41FE-8AD7-958FF33963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6684-C629-496B-A7D9-3D57B7E256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37C0-0949-48C3-AB32-0243523242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93F0-1422-48A7-88C7-0432C15BFF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AFC5-3AA7-46C0-B8E0-C2D5714CD3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E737-F747-415D-83F0-C4F35064D9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E71B-FC1C-432F-BD1F-8D57B6BCD7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4FD3-2662-4FC6-96B7-C20B1DE207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507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525F-3D89-45E3-BA88-8C2428FA9C1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45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5A7F-8CE3-4109-9362-34BB9F9E23C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52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9932-C233-4E5A-865C-8671E046D2B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039D-A65C-4F6E-A4D0-AE29BAC8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8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E212-84DB-4E17-858B-80994A65EB9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58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8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8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6684-C629-496B-A7D9-3D57B7E256A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54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37C0-0949-48C3-AB32-02435232427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93F0-1422-48A7-88C7-0432C15BFF5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0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10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AFC5-3AA7-46C0-B8E0-C2D5714CD36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97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E737-F747-415D-83F0-C4F35064D92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24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E71B-FC1C-432F-BD1F-8D57B6BCD7F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15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87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8" y="274687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4FD3-2662-4FC6-96B7-C20B1DE207E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4638"/>
            <a:ext cx="8915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029208" y="1600200"/>
            <a:ext cx="4381501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029208" y="3938637"/>
            <a:ext cx="4381501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915F-9765-426E-956F-44BA13532007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5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E549-3FF4-4205-B679-F358D9E57C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0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75550" y="65532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B55E-DE21-4FE4-A350-1B7A532CFC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5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5" indent="0" algn="ctr">
              <a:buNone/>
              <a:defRPr/>
            </a:lvl2pPr>
            <a:lvl3pPr marL="914130" indent="0" algn="ctr">
              <a:buNone/>
              <a:defRPr/>
            </a:lvl3pPr>
            <a:lvl4pPr marL="1371194" indent="0" algn="ctr">
              <a:buNone/>
              <a:defRPr/>
            </a:lvl4pPr>
            <a:lvl5pPr marL="1828260" indent="0" algn="ctr">
              <a:buNone/>
              <a:defRPr/>
            </a:lvl5pPr>
            <a:lvl6pPr marL="2285324" indent="0" algn="ctr">
              <a:buNone/>
              <a:defRPr/>
            </a:lvl6pPr>
            <a:lvl7pPr marL="2742390" indent="0" algn="ctr">
              <a:buNone/>
              <a:defRPr/>
            </a:lvl7pPr>
            <a:lvl8pPr marL="3199454" indent="0" algn="ctr">
              <a:buNone/>
              <a:defRPr/>
            </a:lvl8pPr>
            <a:lvl9pPr marL="3656517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9065-2109-430B-8F5F-A2AA6F54F19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03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525F-3D89-45E3-BA88-8C2428FA9C1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4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5A7F-8CE3-4109-9362-34BB9F9E23C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78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9932-C233-4E5A-865C-8671E046D2B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5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E212-84DB-4E17-858B-80994A65EB9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90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6684-C629-496B-A7D9-3D57B7E256A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43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37C0-0949-48C3-AB32-02435232427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56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93F0-1422-48A7-88C7-0432C15BFF5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4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AFC5-3AA7-46C0-B8E0-C2D5714CD36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E737-F747-415D-83F0-C4F35064D92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3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0B96-9DA8-4318-9681-D646E1E62E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E71B-FC1C-432F-BD1F-8D57B6BCD7F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6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2" y="27463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4FD3-2662-4FC6-96B7-C20B1DE207E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E2F4F-56B9-4450-A5CC-BA7C110B55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8CE3-5C1E-43BF-9BBF-DA831CB98F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992C-1016-470D-9704-7CAF2C8F6A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8EB1-5D8B-4ABE-B576-A8DBE86ED5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4450" y="65976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1AAA009-FC4B-4CF7-81D3-1A9432FC28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92" r:id="rId4"/>
    <p:sldLayoutId id="2147486171" r:id="rId5"/>
    <p:sldLayoutId id="2147486172" r:id="rId6"/>
    <p:sldLayoutId id="2147486173" r:id="rId7"/>
    <p:sldLayoutId id="2147486174" r:id="rId8"/>
    <p:sldLayoutId id="2147486175" r:id="rId9"/>
    <p:sldLayoutId id="2147486176" r:id="rId10"/>
    <p:sldLayoutId id="2147486177" r:id="rId11"/>
    <p:sldLayoutId id="2147486178" r:id="rId12"/>
    <p:sldLayoutId id="2147486193" r:id="rId13"/>
    <p:sldLayoutId id="2147486179" r:id="rId14"/>
    <p:sldLayoutId id="214748618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C4E106-E4D4-4543-B6B1-4D754DB782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182" r:id="rId2"/>
    <p:sldLayoutId id="2147486183" r:id="rId3"/>
    <p:sldLayoutId id="2147486184" r:id="rId4"/>
    <p:sldLayoutId id="2147486185" r:id="rId5"/>
    <p:sldLayoutId id="2147486186" r:id="rId6"/>
    <p:sldLayoutId id="2147486187" r:id="rId7"/>
    <p:sldLayoutId id="2147486188" r:id="rId8"/>
    <p:sldLayoutId id="2147486189" r:id="rId9"/>
    <p:sldLayoutId id="2147486190" r:id="rId10"/>
    <p:sldLayoutId id="21474861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2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42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4" y="635642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5" y="635642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C4E106-E4D4-4543-B6B1-4D754DB7827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0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5" r:id="rId1"/>
    <p:sldLayoutId id="2147486196" r:id="rId2"/>
    <p:sldLayoutId id="2147486197" r:id="rId3"/>
    <p:sldLayoutId id="2147486198" r:id="rId4"/>
    <p:sldLayoutId id="2147486199" r:id="rId5"/>
    <p:sldLayoutId id="2147486200" r:id="rId6"/>
    <p:sldLayoutId id="2147486201" r:id="rId7"/>
    <p:sldLayoutId id="2147486202" r:id="rId8"/>
    <p:sldLayoutId id="2147486203" r:id="rId9"/>
    <p:sldLayoutId id="2147486204" r:id="rId10"/>
    <p:sldLayoutId id="2147486205" r:id="rId11"/>
    <p:sldLayoutId id="21474862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3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3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4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4" y="635641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5" y="63564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C4E106-E4D4-4543-B6B1-4D754DB7827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5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5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7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60" y="635637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5" y="635637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C4E106-E4D4-4543-B6B1-4D754DB7827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C4E106-E4D4-4543-B6B1-4D754DB7827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5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4" r:id="rId1"/>
    <p:sldLayoutId id="2147486215" r:id="rId2"/>
    <p:sldLayoutId id="2147486216" r:id="rId3"/>
    <p:sldLayoutId id="2147486217" r:id="rId4"/>
    <p:sldLayoutId id="2147486218" r:id="rId5"/>
    <p:sldLayoutId id="2147486219" r:id="rId6"/>
    <p:sldLayoutId id="2147486220" r:id="rId7"/>
    <p:sldLayoutId id="2147486221" r:id="rId8"/>
    <p:sldLayoutId id="2147486222" r:id="rId9"/>
    <p:sldLayoutId id="2147486223" r:id="rId10"/>
    <p:sldLayoutId id="21474862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483096"/>
              </p:ext>
            </p:extLst>
          </p:nvPr>
        </p:nvGraphicFramePr>
        <p:xfrm>
          <a:off x="273049" y="1600200"/>
          <a:ext cx="9405475" cy="425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3988" y="503238"/>
            <a:ext cx="97520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-JP" altLang="en-US" sz="2400" kern="0" dirty="0">
                <a:solidFill>
                  <a:srgbClr val="26968B"/>
                </a:solidFill>
                <a:latin typeface="HGPｺﾞｼｯｸM" pitchFamily="50" charset="-128"/>
                <a:ea typeface="HGPｺﾞｼｯｸM" pitchFamily="50" charset="-128"/>
                <a:cs typeface="+mj-cs"/>
              </a:rPr>
              <a:t>　</a:t>
            </a:r>
            <a:r>
              <a:rPr lang="ja-JP" altLang="en-US" sz="2400" kern="0" dirty="0">
                <a:uFill>
                  <a:solidFill>
                    <a:srgbClr val="26968B"/>
                  </a:solidFill>
                </a:uFill>
                <a:latin typeface="HGPｺﾞｼｯｸM" pitchFamily="50" charset="-128"/>
                <a:ea typeface="HGPｺﾞｼｯｸM" pitchFamily="50" charset="-128"/>
                <a:cs typeface="+mj-cs"/>
              </a:rPr>
              <a:t>雇用者数の推移</a:t>
            </a:r>
          </a:p>
        </p:txBody>
      </p:sp>
      <p:sp>
        <p:nvSpPr>
          <p:cNvPr id="7176" name="額縁 10"/>
          <p:cNvSpPr>
            <a:spLocks noChangeArrowheads="1"/>
          </p:cNvSpPr>
          <p:nvPr/>
        </p:nvSpPr>
        <p:spPr bwMode="auto">
          <a:xfrm>
            <a:off x="3422650" y="0"/>
            <a:ext cx="3375025" cy="593725"/>
          </a:xfrm>
          <a:prstGeom prst="bevel">
            <a:avLst>
              <a:gd name="adj" fmla="val 12500"/>
            </a:avLst>
          </a:prstGeom>
          <a:noFill/>
          <a:ln w="9525" algn="ctr">
            <a:solidFill>
              <a:srgbClr val="F9C095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ja-JP" altLang="en-US" sz="2400" dirty="0">
                <a:latin typeface="HGPｺﾞｼｯｸM" pitchFamily="50" charset="-128"/>
                <a:ea typeface="HGPｺﾞｼｯｸM" pitchFamily="50" charset="-128"/>
              </a:rPr>
              <a:t>働 く 女 性 の 現 状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7515" y="6006160"/>
            <a:ext cx="35893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 dirty="0">
                <a:ea typeface="ＭＳ ゴシック" pitchFamily="49" charset="-128"/>
              </a:rPr>
              <a:t>（資料出所）総務省統計局「労働力調査」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77524" y="6264315"/>
            <a:ext cx="90788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ja-JP" sz="900" dirty="0">
                <a:latin typeface="+mn-ea"/>
              </a:rPr>
              <a:t>*</a:t>
            </a:r>
            <a:r>
              <a:rPr lang="ja-JP" altLang="en-US" sz="900" dirty="0">
                <a:latin typeface="+mn-ea"/>
              </a:rPr>
              <a:t>平成</a:t>
            </a:r>
            <a:r>
              <a:rPr lang="en-US" altLang="ja-JP" sz="900" dirty="0">
                <a:latin typeface="+mn-ea"/>
              </a:rPr>
              <a:t>23 </a:t>
            </a:r>
            <a:r>
              <a:rPr lang="ja-JP" altLang="en-US" sz="900" dirty="0">
                <a:latin typeface="+mn-ea"/>
              </a:rPr>
              <a:t>年統計については、平成</a:t>
            </a:r>
            <a:r>
              <a:rPr lang="en-US" altLang="ja-JP" sz="900" dirty="0">
                <a:latin typeface="+mn-ea"/>
              </a:rPr>
              <a:t>17</a:t>
            </a:r>
            <a:r>
              <a:rPr lang="ja-JP" altLang="en-US" sz="900" dirty="0">
                <a:latin typeface="+mn-ea"/>
              </a:rPr>
              <a:t>年国勢調査結果を基準（旧基準）とする推計人口をベンチマークとして、東日本</a:t>
            </a:r>
            <a:r>
              <a:rPr lang="ja-JP" altLang="en-US" sz="900" dirty="0" smtClean="0">
                <a:latin typeface="+mn-ea"/>
              </a:rPr>
              <a:t>大震災の</a:t>
            </a:r>
            <a:r>
              <a:rPr lang="ja-JP" altLang="en-US" sz="900" dirty="0">
                <a:latin typeface="+mn-ea"/>
              </a:rPr>
              <a:t>影響により３月から８月までを補完推計</a:t>
            </a:r>
            <a:r>
              <a:rPr lang="ja-JP" altLang="en-US" sz="900" dirty="0" smtClean="0">
                <a:latin typeface="+mn-ea"/>
              </a:rPr>
              <a:t>した</a:t>
            </a:r>
            <a:endParaRPr lang="en-US" altLang="ja-JP" sz="900" dirty="0" smtClean="0">
              <a:latin typeface="+mn-ea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en-US" sz="900" dirty="0">
                <a:latin typeface="+mn-ea"/>
              </a:rPr>
              <a:t>　</a:t>
            </a:r>
            <a:r>
              <a:rPr lang="ja-JP" altLang="en-US" sz="900" dirty="0" smtClean="0">
                <a:latin typeface="+mn-ea"/>
              </a:rPr>
              <a:t>参考値</a:t>
            </a:r>
            <a:r>
              <a:rPr lang="ja-JP" altLang="en-US" sz="900" dirty="0">
                <a:latin typeface="+mn-ea"/>
              </a:rPr>
              <a:t>によって求めた値である。</a:t>
            </a:r>
            <a:endParaRPr lang="en-US" altLang="ja-JP" sz="900" dirty="0">
              <a:latin typeface="+mn-ea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en-US" sz="900" dirty="0">
                <a:latin typeface="+mn-ea"/>
              </a:rPr>
              <a:t>注）平成</a:t>
            </a:r>
            <a:r>
              <a:rPr lang="en-US" altLang="ja-JP" sz="900" dirty="0">
                <a:latin typeface="+mn-ea"/>
              </a:rPr>
              <a:t>23</a:t>
            </a:r>
            <a:r>
              <a:rPr lang="ja-JP" altLang="en-US" sz="900" dirty="0">
                <a:latin typeface="+mn-ea"/>
              </a:rPr>
              <a:t>年の数値（斜体）は、同補完推計値について平成</a:t>
            </a:r>
            <a:r>
              <a:rPr lang="en-US" altLang="ja-JP" sz="900" dirty="0">
                <a:latin typeface="+mn-ea"/>
              </a:rPr>
              <a:t>22</a:t>
            </a:r>
            <a:r>
              <a:rPr lang="ja-JP" altLang="en-US" sz="900" dirty="0">
                <a:latin typeface="+mn-ea"/>
              </a:rPr>
              <a:t>年国勢調査結果を基準とする推計人口で遡及推計した値</a:t>
            </a:r>
            <a:r>
              <a:rPr lang="ja-JP" altLang="en-US" sz="900" dirty="0" smtClean="0">
                <a:latin typeface="+mn-ea"/>
              </a:rPr>
              <a:t>。　</a:t>
            </a:r>
            <a:endParaRPr lang="en-US" altLang="ja-JP" sz="900" dirty="0">
              <a:latin typeface="+mn-ea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73050" y="1019175"/>
            <a:ext cx="9405475" cy="654050"/>
          </a:xfrm>
          <a:prstGeom prst="rect">
            <a:avLst/>
          </a:prstGeom>
          <a:solidFill>
            <a:srgbClr val="FFFF99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ja-JP" sz="1400" dirty="0" smtClean="0">
                <a:latin typeface="ＭＳ ゴシック" pitchFamily="49" charset="-128"/>
                <a:ea typeface="ＭＳ ゴシック" pitchFamily="49" charset="-128"/>
              </a:rPr>
              <a:t>○</a:t>
            </a:r>
            <a:r>
              <a:rPr kumimoji="0" lang="ja-JP" altLang="en-US" sz="1400" dirty="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0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平成</a:t>
            </a:r>
            <a:r>
              <a:rPr kumimoji="0" lang="en-US" altLang="ja-JP" sz="1400" dirty="0" smtClean="0">
                <a:latin typeface="HGPｺﾞｼｯｸM" pitchFamily="50" charset="-128"/>
                <a:ea typeface="HGPｺﾞｼｯｸM" pitchFamily="50" charset="-128"/>
              </a:rPr>
              <a:t>27</a:t>
            </a:r>
            <a:r>
              <a:rPr kumimoji="0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年の女性雇用者数は</a:t>
            </a:r>
            <a:r>
              <a:rPr kumimoji="0" lang="en-US" altLang="ja-JP" sz="1400" dirty="0" smtClean="0">
                <a:latin typeface="HGPｺﾞｼｯｸM" pitchFamily="50" charset="-128"/>
                <a:ea typeface="HGPｺﾞｼｯｸM" pitchFamily="50" charset="-128"/>
              </a:rPr>
              <a:t>2,474</a:t>
            </a:r>
            <a:r>
              <a:rPr kumimoji="0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万人。</a:t>
            </a:r>
            <a:endParaRPr kumimoji="0" lang="en-US" altLang="ja-JP" sz="1400" dirty="0" smtClean="0"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0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　　　雇用者総数に占める女性の割合は</a:t>
            </a:r>
            <a:r>
              <a:rPr kumimoji="0" lang="en-US" altLang="ja-JP" sz="1400" dirty="0" smtClean="0">
                <a:latin typeface="HGPｺﾞｼｯｸM" pitchFamily="50" charset="-128"/>
                <a:ea typeface="HGPｺﾞｼｯｸM" pitchFamily="50" charset="-128"/>
              </a:rPr>
              <a:t>43.9</a:t>
            </a:r>
            <a:r>
              <a:rPr kumimoji="0" lang="ja-JP" altLang="en-US" sz="1400" dirty="0" smtClean="0">
                <a:latin typeface="HGPｺﾞｼｯｸM" pitchFamily="50" charset="-128"/>
                <a:ea typeface="HGPｺﾞｼｯｸM" pitchFamily="50" charset="-128"/>
              </a:rPr>
              <a:t>％となっている。</a:t>
            </a:r>
            <a:endParaRPr kumimoji="0"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8643410" y="3777553"/>
            <a:ext cx="576262" cy="3587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8643410" y="1877960"/>
            <a:ext cx="576262" cy="3587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7E365-35C0-4AA0-97CB-AF75C315E362}" type="slidenum">
              <a:rPr lang="en-US" altLang="ja-JP" smtClean="0"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61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405296"/>
              </p:ext>
            </p:extLst>
          </p:nvPr>
        </p:nvGraphicFramePr>
        <p:xfrm>
          <a:off x="4975760" y="1835485"/>
          <a:ext cx="4805693" cy="450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782113"/>
              </p:ext>
            </p:extLst>
          </p:nvPr>
        </p:nvGraphicFramePr>
        <p:xfrm>
          <a:off x="1" y="1959430"/>
          <a:ext cx="5029994" cy="429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9" name="Text Box 27"/>
          <p:cNvSpPr txBox="1">
            <a:spLocks noChangeArrowheads="1"/>
          </p:cNvSpPr>
          <p:nvPr/>
        </p:nvSpPr>
        <p:spPr bwMode="auto">
          <a:xfrm>
            <a:off x="92460" y="6255695"/>
            <a:ext cx="26127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</a:rPr>
              <a:t>資料出所：総務省「労働力調査</a:t>
            </a:r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」</a:t>
            </a:r>
            <a:endParaRPr lang="ja-JP" altLang="en-US" sz="11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227475" y="1835485"/>
            <a:ext cx="467995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1200" dirty="0"/>
              <a:t>女性の年齢階級別</a:t>
            </a:r>
            <a:r>
              <a:rPr lang="ja-JP" altLang="en-US" sz="1200" dirty="0" smtClean="0"/>
              <a:t>労働力率</a:t>
            </a:r>
            <a:endParaRPr lang="ja-JP" altLang="en-US" sz="1200" dirty="0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5088585" y="1835485"/>
            <a:ext cx="467995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1200" dirty="0"/>
              <a:t>女性の配偶関係、年齢階級別労働力率</a:t>
            </a: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7743310" y="4238625"/>
            <a:ext cx="785813" cy="266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dirty="0">
                <a:latin typeface="ＭＳ ゴシック" pitchFamily="49" charset="-128"/>
                <a:ea typeface="ＭＳ ゴシック" pitchFamily="49" charset="-128"/>
              </a:rPr>
              <a:t>有配偶</a:t>
            </a:r>
          </a:p>
        </p:txBody>
      </p:sp>
      <p:sp>
        <p:nvSpPr>
          <p:cNvPr id="8202" name="Oval 7"/>
          <p:cNvSpPr>
            <a:spLocks noChangeArrowheads="1"/>
          </p:cNvSpPr>
          <p:nvPr/>
        </p:nvSpPr>
        <p:spPr bwMode="auto">
          <a:xfrm>
            <a:off x="5718085" y="3338989"/>
            <a:ext cx="1382945" cy="13951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8688415" y="2438890"/>
            <a:ext cx="652463" cy="266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dirty="0">
                <a:latin typeface="ＭＳ ゴシック" pitchFamily="49" charset="-128"/>
                <a:ea typeface="ＭＳ ゴシック" pitchFamily="49" charset="-128"/>
              </a:rPr>
              <a:t>未婚</a:t>
            </a:r>
          </a:p>
        </p:txBody>
      </p:sp>
      <p:sp>
        <p:nvSpPr>
          <p:cNvPr id="13" name="Text Box 16" descr="50%"/>
          <p:cNvSpPr txBox="1">
            <a:spLocks noChangeArrowheads="1"/>
          </p:cNvSpPr>
          <p:nvPr/>
        </p:nvSpPr>
        <p:spPr bwMode="auto">
          <a:xfrm>
            <a:off x="249238" y="504825"/>
            <a:ext cx="9405937" cy="133066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96850" indent="-196850">
              <a:lnSpc>
                <a:spcPct val="110000"/>
              </a:lnSpc>
              <a:spcBef>
                <a:spcPct val="50000"/>
              </a:spcBef>
            </a:pP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○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女性の年齢階級別の労働力率はＭ字型を描いている。</a:t>
            </a:r>
            <a:endParaRPr lang="en-US" altLang="ja-JP" sz="16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196850" indent="-196850">
              <a:lnSpc>
                <a:spcPct val="110000"/>
              </a:lnSpc>
              <a:spcBef>
                <a:spcPct val="50000"/>
              </a:spcBef>
            </a:pP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○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10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年前と比べると多くの年齢階級で労働力率は上昇している。</a:t>
            </a:r>
            <a:endParaRPr lang="en-US" altLang="ja-JP" sz="1600" dirty="0" smtClean="0">
              <a:latin typeface="HGPｺﾞｼｯｸM" pitchFamily="50" charset="-128"/>
              <a:ea typeface="HGPｺﾞｼｯｸM" pitchFamily="50" charset="-128"/>
            </a:endParaRPr>
          </a:p>
          <a:p>
            <a:pPr marL="196850" indent="-196850">
              <a:lnSpc>
                <a:spcPct val="110000"/>
              </a:lnSpc>
              <a:spcBef>
                <a:spcPct val="50000"/>
              </a:spcBef>
            </a:pP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○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10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年前と比べると未婚者に大きな変化はないが、有配偶者</a:t>
            </a:r>
            <a:r>
              <a:rPr lang="ja-JP" altLang="en-US" sz="1600" dirty="0">
                <a:latin typeface="HGPｺﾞｼｯｸM" pitchFamily="50" charset="-128"/>
                <a:ea typeface="HGPｺﾞｼｯｸM" pitchFamily="50" charset="-128"/>
              </a:rPr>
              <a:t>の「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20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24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歳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｣</a:t>
            </a:r>
            <a:r>
              <a:rPr lang="en-US" altLang="ja-JP" sz="1600" dirty="0">
                <a:latin typeface="HGPｺﾞｼｯｸM" pitchFamily="50" charset="-128"/>
                <a:ea typeface="HGPｺﾞｼｯｸM" pitchFamily="50" charset="-128"/>
              </a:rPr>
              <a:t>､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「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25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29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歳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｣､｢30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34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歳</a:t>
            </a:r>
            <a:r>
              <a:rPr lang="en-US" altLang="ja-JP" sz="1600" dirty="0" smtClean="0">
                <a:latin typeface="HGPｺﾞｼｯｸM" pitchFamily="50" charset="-128"/>
                <a:ea typeface="HGPｺﾞｼｯｸM" pitchFamily="50" charset="-128"/>
              </a:rPr>
              <a:t>｣</a:t>
            </a:r>
            <a:r>
              <a:rPr lang="ja-JP" altLang="en-US" sz="1600" dirty="0" smtClean="0">
                <a:latin typeface="HGPｺﾞｼｯｸM" pitchFamily="50" charset="-128"/>
                <a:ea typeface="HGPｺﾞｼｯｸM" pitchFamily="50" charset="-128"/>
              </a:rPr>
              <a:t>の上昇幅大。</a:t>
            </a:r>
            <a:endParaRPr lang="en-US" altLang="ja-JP" sz="1600" dirty="0" smtClean="0">
              <a:solidFill>
                <a:srgbClr val="FF00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3988" y="-36513"/>
            <a:ext cx="97520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ja-JP" altLang="en-US" sz="2400" kern="0" dirty="0">
                <a:solidFill>
                  <a:srgbClr val="26968B"/>
                </a:solidFill>
                <a:latin typeface="HGPｺﾞｼｯｸM" pitchFamily="50" charset="-128"/>
                <a:ea typeface="HGPｺﾞｼｯｸM" pitchFamily="50" charset="-128"/>
                <a:cs typeface="+mj-cs"/>
              </a:rPr>
              <a:t>　</a:t>
            </a:r>
            <a:r>
              <a:rPr lang="ja-JP" altLang="en-US" sz="2400" kern="0" dirty="0">
                <a:uFill>
                  <a:solidFill>
                    <a:srgbClr val="26968B"/>
                  </a:solidFill>
                </a:uFill>
                <a:latin typeface="HGPｺﾞｼｯｸM" pitchFamily="50" charset="-128"/>
                <a:ea typeface="HGPｺﾞｼｯｸM" pitchFamily="50" charset="-128"/>
                <a:cs typeface="+mj-cs"/>
              </a:rPr>
              <a:t>女性の労働力率の変化（全体と配偶関係別）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02C01-D06B-4ECD-9FDA-F0101A317045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06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522033"/>
              </p:ext>
            </p:extLst>
          </p:nvPr>
        </p:nvGraphicFramePr>
        <p:xfrm>
          <a:off x="283973" y="2192359"/>
          <a:ext cx="5160420" cy="399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89065" y="6451957"/>
            <a:ext cx="2311400" cy="365125"/>
          </a:xfrm>
          <a:noFill/>
        </p:spPr>
        <p:txBody>
          <a:bodyPr/>
          <a:lstStyle/>
          <a:p>
            <a:fld id="{8149D7A1-E66F-4283-BD03-2FE59D7262A9}" type="slidenum">
              <a:rPr lang="en-US" altLang="ja-JP" sz="140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3</a:t>
            </a:fld>
            <a:endParaRPr lang="en-US" altLang="ja-JP" sz="1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84251" y="2185447"/>
            <a:ext cx="504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（％）</a:t>
            </a:r>
            <a:endParaRPr lang="ja-JP" altLang="en-US" sz="8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52487"/>
              </p:ext>
            </p:extLst>
          </p:nvPr>
        </p:nvGraphicFramePr>
        <p:xfrm>
          <a:off x="5201693" y="2576130"/>
          <a:ext cx="4454077" cy="38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44393" y="2020355"/>
            <a:ext cx="3985803" cy="2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各国の合計特殊出生率と女性就業率（２０１０年）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628075" y="6283678"/>
            <a:ext cx="208823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900" dirty="0" smtClean="0">
                <a:solidFill>
                  <a:prstClr val="black"/>
                </a:solidFill>
              </a:rPr>
              <a:t>（資料出所）</a:t>
            </a:r>
            <a:r>
              <a:rPr lang="en-US" altLang="ja-JP" sz="900" dirty="0" smtClean="0">
                <a:solidFill>
                  <a:prstClr val="black"/>
                </a:solidFill>
              </a:rPr>
              <a:t>OECD Family database</a:t>
            </a:r>
            <a:endParaRPr lang="ja-JP" altLang="en-US" sz="900" dirty="0">
              <a:solidFill>
                <a:prstClr val="black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22601" y="2254697"/>
            <a:ext cx="125331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900" dirty="0" smtClean="0">
                <a:solidFill>
                  <a:prstClr val="black"/>
                </a:solidFill>
              </a:rPr>
              <a:t>（合計特殊出生率）</a:t>
            </a:r>
            <a:endParaRPr lang="ja-JP" altLang="en-US" sz="900" dirty="0">
              <a:solidFill>
                <a:prstClr val="black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34880" y="2017834"/>
            <a:ext cx="3985803" cy="27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就業率（２０１</a:t>
            </a:r>
            <a:r>
              <a:rPr lang="ja-JP" altLang="en-US" sz="1400" dirty="0">
                <a:solidFill>
                  <a:prstClr val="black"/>
                </a:solidFill>
              </a:rPr>
              <a:t>３</a:t>
            </a:r>
            <a:r>
              <a:rPr lang="ja-JP" altLang="en-US" sz="1400" dirty="0" smtClean="0">
                <a:solidFill>
                  <a:prstClr val="black"/>
                </a:solidFill>
              </a:rPr>
              <a:t>年）の国際比較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83808" y="5967481"/>
            <a:ext cx="504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（歳）</a:t>
            </a:r>
          </a:p>
        </p:txBody>
      </p:sp>
      <p:sp>
        <p:nvSpPr>
          <p:cNvPr id="16" name="Rectangle 14" descr="50%"/>
          <p:cNvSpPr>
            <a:spLocks noChangeArrowheads="1"/>
          </p:cNvSpPr>
          <p:nvPr/>
        </p:nvSpPr>
        <p:spPr bwMode="auto">
          <a:xfrm>
            <a:off x="267093" y="791336"/>
            <a:ext cx="9448800" cy="1033462"/>
          </a:xfrm>
          <a:prstGeom prst="rect">
            <a:avLst/>
          </a:prstGeom>
          <a:pattFill prst="pct50">
            <a:fgClr>
              <a:srgbClr val="FFFF99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3" tIns="45712" rIns="91423" bIns="45712" anchor="ctr"/>
          <a:lstStyle/>
          <a:p>
            <a:pPr marL="195263" indent="-195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sysClr val="windowText" lastClr="000000"/>
                </a:solidFill>
                <a:latin typeface="HGPｺﾞｼｯｸM" pitchFamily="50" charset="-128"/>
                <a:ea typeface="HGPｺﾞｼｯｸM" pitchFamily="50" charset="-128"/>
              </a:rPr>
              <a:t>○　日本の女性の就業率は、先進国に比べると</a:t>
            </a:r>
            <a:r>
              <a:rPr kumimoji="0" lang="en-US" altLang="ja-JP" sz="2000" kern="0" dirty="0">
                <a:solidFill>
                  <a:sysClr val="windowText" lastClr="000000"/>
                </a:solidFill>
                <a:latin typeface="HGPｺﾞｼｯｸM" pitchFamily="50" charset="-128"/>
                <a:ea typeface="HGPｺﾞｼｯｸM" pitchFamily="50" charset="-128"/>
              </a:rPr>
              <a:t>M</a:t>
            </a:r>
            <a:r>
              <a:rPr kumimoji="0" lang="ja-JP" altLang="en-US" sz="2000" kern="0" dirty="0">
                <a:solidFill>
                  <a:sysClr val="windowText" lastClr="000000"/>
                </a:solidFill>
                <a:latin typeface="HGPｺﾞｼｯｸM" pitchFamily="50" charset="-128"/>
                <a:ea typeface="HGPｺﾞｼｯｸM" pitchFamily="50" charset="-128"/>
              </a:rPr>
              <a:t>字カーブの傾向が顕著である。</a:t>
            </a:r>
          </a:p>
          <a:p>
            <a:pPr marL="195263" indent="-195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000" kern="0" dirty="0">
                <a:solidFill>
                  <a:sysClr val="windowText" lastClr="000000"/>
                </a:solidFill>
                <a:latin typeface="HGPｺﾞｼｯｸM" pitchFamily="50" charset="-128"/>
                <a:ea typeface="HGPｺﾞｼｯｸM" pitchFamily="50" charset="-128"/>
              </a:rPr>
              <a:t>○　女性の社会進出が進んでいる国ほど、合計特殊出生率も高い傾向にある。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05367" y="6092334"/>
            <a:ext cx="4244828" cy="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 smtClean="0">
                <a:latin typeface="Times New Roman" pitchFamily="18" charset="0"/>
                <a:ea typeface="ＭＳ Ｐゴシック" charset="-128"/>
              </a:rPr>
              <a:t>資料出所：日本　総務省「労働力調査（基本集計）」（平成</a:t>
            </a:r>
            <a:r>
              <a:rPr lang="en-US" altLang="ja-JP" sz="900" dirty="0" smtClean="0">
                <a:latin typeface="+mn-ea"/>
                <a:ea typeface="+mn-ea"/>
              </a:rPr>
              <a:t>25</a:t>
            </a:r>
            <a:r>
              <a:rPr lang="ja-JP" altLang="en-US" sz="900" dirty="0" smtClean="0">
                <a:latin typeface="+mn-ea"/>
                <a:ea typeface="+mn-ea"/>
              </a:rPr>
              <a:t>年）</a:t>
            </a:r>
            <a:endParaRPr lang="en-US" altLang="ja-JP" sz="900" dirty="0" smtClean="0">
              <a:latin typeface="+mn-ea"/>
              <a:ea typeface="+mn-ea"/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>
                <a:latin typeface="+mn-ea"/>
                <a:ea typeface="+mn-ea"/>
              </a:rPr>
              <a:t>　</a:t>
            </a:r>
            <a:r>
              <a:rPr lang="ja-JP" altLang="en-US" sz="900" dirty="0" smtClean="0">
                <a:latin typeface="+mn-ea"/>
                <a:ea typeface="+mn-ea"/>
              </a:rPr>
              <a:t>　　　　　　その他　ＯＥＣＤ　Ｄａｔａｂａｓｅ“</a:t>
            </a:r>
            <a:r>
              <a:rPr lang="en-US" altLang="ja-JP" sz="900" dirty="0" smtClean="0">
                <a:latin typeface="+mn-ea"/>
                <a:ea typeface="+mn-ea"/>
              </a:rPr>
              <a:t>LFS by sex and age</a:t>
            </a:r>
            <a:r>
              <a:rPr lang="ja-JP" altLang="en-US" sz="900" dirty="0" smtClean="0">
                <a:latin typeface="+mn-ea"/>
                <a:ea typeface="+mn-ea"/>
              </a:rPr>
              <a:t>”</a:t>
            </a:r>
            <a:endParaRPr lang="ja-JP" altLang="ja-JP" sz="900" dirty="0" smtClean="0">
              <a:latin typeface="+mn-ea"/>
              <a:ea typeface="+mn-ea"/>
            </a:endParaRPr>
          </a:p>
          <a:p>
            <a:pPr>
              <a:lnSpc>
                <a:spcPct val="15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ja-JP" sz="900" dirty="0" smtClean="0">
                <a:latin typeface="ＭＳ ゴシック"/>
                <a:ea typeface="ＭＳ ゴシック"/>
              </a:rPr>
              <a:t>　　　　　</a:t>
            </a:r>
            <a:endParaRPr lang="ja-JP" altLang="ja-JP" sz="9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ja-JP" sz="900" dirty="0" smtClean="0">
                <a:latin typeface="ＭＳ ゴシック"/>
                <a:ea typeface="ＭＳ ゴシック"/>
              </a:rPr>
              <a:t>注）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アメリカ、イギリス、スウェーデンの「</a:t>
            </a:r>
            <a:r>
              <a:rPr lang="en-US" altLang="ja-JP" sz="900" dirty="0" smtClean="0">
                <a:latin typeface="ＭＳ ゴシック"/>
                <a:ea typeface="ＭＳ ゴシック"/>
              </a:rPr>
              <a:t>15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～</a:t>
            </a:r>
            <a:r>
              <a:rPr lang="en-US" altLang="ja-JP" sz="900" dirty="0" smtClean="0">
                <a:latin typeface="ＭＳ ゴシック"/>
                <a:ea typeface="ＭＳ ゴシック"/>
              </a:rPr>
              <a:t>19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」は「</a:t>
            </a:r>
            <a:r>
              <a:rPr lang="en-US" altLang="ja-JP" sz="900" dirty="0" smtClean="0">
                <a:latin typeface="ＭＳ ゴシック"/>
                <a:ea typeface="ＭＳ ゴシック"/>
              </a:rPr>
              <a:t>16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～</a:t>
            </a:r>
            <a:r>
              <a:rPr lang="en-US" altLang="ja-JP" sz="900" dirty="0" smtClean="0">
                <a:latin typeface="ＭＳ ゴシック"/>
                <a:ea typeface="ＭＳ ゴシック"/>
              </a:rPr>
              <a:t>19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」のデータ、　</a:t>
            </a:r>
            <a:endParaRPr lang="en-US" altLang="ja-JP" sz="900" dirty="0" smtClean="0">
              <a:latin typeface="ＭＳ ゴシック"/>
              <a:ea typeface="ＭＳ ゴシック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>
                <a:latin typeface="ＭＳ ゴシック"/>
                <a:ea typeface="ＭＳ ゴシック"/>
              </a:rPr>
              <a:t>　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　スウェーデンの「</a:t>
            </a:r>
            <a:r>
              <a:rPr lang="en-US" altLang="ja-JP" sz="900" dirty="0" smtClean="0">
                <a:latin typeface="ＭＳ ゴシック"/>
                <a:ea typeface="ＭＳ ゴシック"/>
              </a:rPr>
              <a:t>65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～」は「</a:t>
            </a:r>
            <a:r>
              <a:rPr lang="en-US" altLang="ja-JP" sz="900" dirty="0" smtClean="0">
                <a:latin typeface="ＭＳ ゴシック"/>
                <a:ea typeface="ＭＳ ゴシック"/>
              </a:rPr>
              <a:t>65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～</a:t>
            </a:r>
            <a:r>
              <a:rPr lang="en-US" altLang="ja-JP" sz="900" dirty="0" smtClean="0">
                <a:latin typeface="ＭＳ ゴシック"/>
                <a:ea typeface="ＭＳ ゴシック"/>
              </a:rPr>
              <a:t>74</a:t>
            </a:r>
            <a:r>
              <a:rPr lang="ja-JP" altLang="en-US" sz="900" dirty="0" smtClean="0">
                <a:latin typeface="ＭＳ ゴシック"/>
                <a:ea typeface="ＭＳ ゴシック"/>
              </a:rPr>
              <a:t>」のデータである。</a:t>
            </a:r>
            <a:endParaRPr lang="en-US" altLang="ja-JP" sz="900" dirty="0" smtClean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0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タイトル 1"/>
          <p:cNvSpPr txBox="1">
            <a:spLocks/>
          </p:cNvSpPr>
          <p:nvPr/>
        </p:nvSpPr>
        <p:spPr bwMode="auto">
          <a:xfrm>
            <a:off x="0" y="-126394"/>
            <a:ext cx="9906000" cy="77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>
              <a:defRPr/>
            </a:pPr>
            <a:r>
              <a:rPr lang="ja-JP" altLang="ja-JP" sz="3200" dirty="0" smtClean="0">
                <a:latin typeface="ＭＳ Ｐゴシック"/>
                <a:ea typeface="ＭＳ Ｐゴシック"/>
                <a:cs typeface="+mj-cs"/>
              </a:rPr>
              <a:t>第１子出生年別にみた、第１子出産前後の妻の就業変化</a:t>
            </a:r>
            <a:endParaRPr kumimoji="1" lang="ja-JP" alt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348155" y="4824155"/>
            <a:ext cx="990110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ysClr val="windowText" lastClr="000000"/>
                </a:solidFill>
              </a:rPr>
              <a:t>子どもの出生年</a:t>
            </a:r>
            <a:endParaRPr kumimoji="1" lang="ja-JP" altLang="en-US" sz="90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グループ化 49"/>
          <p:cNvGrpSpPr/>
          <p:nvPr/>
        </p:nvGrpSpPr>
        <p:grpSpPr>
          <a:xfrm>
            <a:off x="542512" y="683698"/>
            <a:ext cx="9496055" cy="5480599"/>
            <a:chOff x="-447027" y="435937"/>
            <a:chExt cx="6502285" cy="4120513"/>
          </a:xfrm>
        </p:grpSpPr>
        <p:sp>
          <p:nvSpPr>
            <p:cNvPr id="52" name="テキスト ボックス 4"/>
            <p:cNvSpPr txBox="1">
              <a:spLocks noChangeArrowheads="1"/>
            </p:cNvSpPr>
            <p:nvPr/>
          </p:nvSpPr>
          <p:spPr bwMode="auto">
            <a:xfrm>
              <a:off x="173181" y="435937"/>
              <a:ext cx="4499991" cy="208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/>
              <a:endParaRPr kumimoji="1" lang="en-US" altLang="ja-JP" sz="1200" b="1" kern="1200" dirty="0">
                <a:solidFill>
                  <a:prstClr val="black"/>
                </a:solidFill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3" name="グループ化 40"/>
            <p:cNvGrpSpPr/>
            <p:nvPr/>
          </p:nvGrpSpPr>
          <p:grpSpPr>
            <a:xfrm>
              <a:off x="-447027" y="841974"/>
              <a:ext cx="6502285" cy="3714476"/>
              <a:chOff x="-447027" y="841974"/>
              <a:chExt cx="6502285" cy="3714476"/>
            </a:xfrm>
          </p:grpSpPr>
          <p:graphicFrame>
            <p:nvGraphicFramePr>
              <p:cNvPr id="66" name="Object 13"/>
              <p:cNvGraphicFramePr>
                <a:graphicFrameLocks noChangeAspect="1"/>
              </p:cNvGraphicFramePr>
              <p:nvPr/>
            </p:nvGraphicFramePr>
            <p:xfrm>
              <a:off x="-447027" y="909646"/>
              <a:ext cx="2513488" cy="31683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5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-292945" y="4293286"/>
                <a:ext cx="2627785" cy="254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6700" indent="-2667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ja-JP" altLang="en-US" sz="800" kern="1200" dirty="0" smtClean="0">
                    <a:solidFill>
                      <a:prstClr val="black"/>
                    </a:solidFill>
                    <a:latin typeface="+mn-ea"/>
                    <a:cs typeface="+mn-cs"/>
                  </a:rPr>
                  <a:t>（資料出所</a:t>
                </a:r>
                <a:r>
                  <a:rPr lang="ja-JP" altLang="en-US" sz="800" dirty="0" smtClean="0">
                    <a:solidFill>
                      <a:prstClr val="black"/>
                    </a:solidFill>
                    <a:latin typeface="+mn-ea"/>
                  </a:rPr>
                  <a:t>）</a:t>
                </a:r>
                <a:r>
                  <a:rPr lang="ja-JP" altLang="en-US" sz="800" dirty="0" smtClean="0">
                    <a:latin typeface="+mn-ea"/>
                  </a:rPr>
                  <a:t>国立社会保障・人口問題研究所</a:t>
                </a:r>
                <a:endParaRPr lang="en-US" altLang="ja-JP" sz="800" dirty="0" smtClean="0">
                  <a:latin typeface="+mn-ea"/>
                </a:endParaRPr>
              </a:p>
              <a:p>
                <a:pPr marL="266700" indent="-2667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800" dirty="0" smtClean="0">
                    <a:latin typeface="+mn-ea"/>
                  </a:rPr>
                  <a:t>　　　　　　　　「第１４回出生動向基本調査（夫婦調査）」</a:t>
                </a:r>
              </a:p>
            </p:txBody>
          </p:sp>
          <p:sp>
            <p:nvSpPr>
              <p:cNvPr id="67" name="Text Box 6"/>
              <p:cNvSpPr txBox="1">
                <a:spLocks noChangeArrowheads="1"/>
              </p:cNvSpPr>
              <p:nvPr/>
            </p:nvSpPr>
            <p:spPr bwMode="auto">
              <a:xfrm>
                <a:off x="1956661" y="2195429"/>
                <a:ext cx="765085" cy="4357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出産前</a:t>
                </a:r>
                <a:endParaRPr lang="en-US" altLang="ja-JP" sz="1000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有職</a:t>
                </a:r>
                <a:endParaRPr lang="en-US" altLang="ja-JP" sz="100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en-US" altLang="ja-JP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70.7</a:t>
                </a: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ja-JP" sz="1000" dirty="0">
                    <a:solidFill>
                      <a:schemeClr val="tx2"/>
                    </a:solidFill>
                    <a:latin typeface="+mj-ea"/>
                    <a:ea typeface="+mj-ea"/>
                  </a:rPr>
                  <a:t>(100</a:t>
                </a:r>
                <a:r>
                  <a:rPr lang="en-US" altLang="ja-JP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％</a:t>
                </a:r>
                <a:endParaRPr lang="ja-JP" altLang="en-US" sz="100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  <p:graphicFrame>
            <p:nvGraphicFramePr>
              <p:cNvPr id="69" name="グラフ 68"/>
              <p:cNvGraphicFramePr/>
              <p:nvPr/>
            </p:nvGraphicFramePr>
            <p:xfrm>
              <a:off x="2850341" y="841974"/>
              <a:ext cx="2034882" cy="35846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0" name="Text Box 6"/>
              <p:cNvSpPr txBox="1">
                <a:spLocks noChangeArrowheads="1"/>
              </p:cNvSpPr>
              <p:nvPr/>
            </p:nvSpPr>
            <p:spPr bwMode="auto">
              <a:xfrm>
                <a:off x="4646932" y="2106075"/>
                <a:ext cx="683818" cy="4357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出産前</a:t>
                </a:r>
                <a:endParaRPr lang="en-US" altLang="ja-JP" sz="1000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有職</a:t>
                </a:r>
                <a:endParaRPr lang="en-US" altLang="ja-JP" sz="100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en-US" altLang="ja-JP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78.8</a:t>
                </a: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en-US" altLang="ja-JP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ja-JP" sz="1000" dirty="0">
                    <a:solidFill>
                      <a:schemeClr val="tx2"/>
                    </a:solidFill>
                    <a:latin typeface="+mj-ea"/>
                    <a:ea typeface="+mj-ea"/>
                  </a:rPr>
                  <a:t>(100</a:t>
                </a:r>
                <a:r>
                  <a:rPr lang="en-US" altLang="ja-JP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100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％</a:t>
                </a:r>
                <a:endParaRPr lang="ja-JP" altLang="en-US" sz="100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1" name="Text Box 6"/>
              <p:cNvSpPr txBox="1">
                <a:spLocks noChangeArrowheads="1"/>
              </p:cNvSpPr>
              <p:nvPr/>
            </p:nvSpPr>
            <p:spPr bwMode="auto">
              <a:xfrm>
                <a:off x="4498703" y="2770648"/>
                <a:ext cx="1125124" cy="5447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50" b="1" spc="-150" dirty="0">
                    <a:solidFill>
                      <a:schemeClr val="tx2"/>
                    </a:solidFill>
                    <a:latin typeface="+mj-ea"/>
                    <a:ea typeface="+mj-ea"/>
                  </a:rPr>
                  <a:t>出</a:t>
                </a:r>
                <a:r>
                  <a:rPr lang="ja-JP" altLang="en-US" sz="1050" b="1" spc="-1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産後</a:t>
                </a:r>
                <a:endParaRPr lang="en-US" altLang="ja-JP" sz="1050" b="1" spc="-150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50" b="1" spc="-1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継続就業率</a:t>
                </a:r>
                <a:endParaRPr lang="en-US" altLang="ja-JP" sz="1050" b="1" spc="-150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36.6</a:t>
                </a: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(</a:t>
                </a:r>
                <a:r>
                  <a:rPr lang="en-US" altLang="ja-JP" sz="105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45.7</a:t>
                </a:r>
                <a:r>
                  <a:rPr lang="en-US" altLang="ja-JP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％</a:t>
                </a:r>
                <a:endParaRPr lang="en-US" altLang="ja-JP" sz="1050" b="1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en-US" altLang="ja-JP" sz="900" spc="-1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(※)</a:t>
                </a:r>
                <a:endParaRPr lang="ja-JP" altLang="en-US" sz="900" spc="-15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2" name="Text Box 14"/>
              <p:cNvSpPr txBox="1">
                <a:spLocks noChangeArrowheads="1"/>
              </p:cNvSpPr>
              <p:nvPr/>
            </p:nvSpPr>
            <p:spPr bwMode="auto">
              <a:xfrm>
                <a:off x="3084928" y="4305769"/>
                <a:ext cx="2970330" cy="250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"/>
                  </a:lnSpc>
                  <a:spcBef>
                    <a:spcPct val="50000"/>
                  </a:spcBef>
                  <a:defRPr/>
                </a:pPr>
                <a:r>
                  <a:rPr lang="ja-JP" altLang="en-US" sz="800" dirty="0" smtClean="0">
                    <a:latin typeface="+mn-ea"/>
                  </a:rPr>
                  <a:t>（資料出所）厚生労働省</a:t>
                </a:r>
                <a:endParaRPr lang="en-US" altLang="ja-JP" sz="800" dirty="0" smtClean="0">
                  <a:latin typeface="+mn-ea"/>
                </a:endParaRPr>
              </a:p>
              <a:p>
                <a:pPr>
                  <a:lnSpc>
                    <a:spcPts val="700"/>
                  </a:lnSpc>
                  <a:spcBef>
                    <a:spcPct val="50000"/>
                  </a:spcBef>
                  <a:defRPr/>
                </a:pPr>
                <a:r>
                  <a:rPr lang="ja-JP" altLang="en-US" sz="800" dirty="0" smtClean="0">
                    <a:latin typeface="+mn-ea"/>
                  </a:rPr>
                  <a:t>　　　　　　　　「第１回</a:t>
                </a:r>
                <a:r>
                  <a:rPr lang="en-US" altLang="ja-JP" sz="800" dirty="0" smtClean="0">
                    <a:latin typeface="+mn-ea"/>
                  </a:rPr>
                  <a:t>21</a:t>
                </a:r>
                <a:r>
                  <a:rPr lang="ja-JP" altLang="en-US" sz="800" dirty="0" smtClean="0">
                    <a:latin typeface="+mn-ea"/>
                  </a:rPr>
                  <a:t>世紀出生児縦断調査（平成</a:t>
                </a:r>
                <a:r>
                  <a:rPr lang="en-US" altLang="ja-JP" sz="800" dirty="0" smtClean="0">
                    <a:latin typeface="+mn-ea"/>
                  </a:rPr>
                  <a:t>22</a:t>
                </a:r>
                <a:r>
                  <a:rPr lang="ja-JP" altLang="en-US" sz="800" dirty="0" smtClean="0">
                    <a:latin typeface="+mn-ea"/>
                  </a:rPr>
                  <a:t>年出生児）」</a:t>
                </a:r>
                <a:endParaRPr lang="ja-JP" altLang="en-US" sz="800" dirty="0">
                  <a:latin typeface="+mn-ea"/>
                </a:endParaRPr>
              </a:p>
            </p:txBody>
          </p:sp>
          <p:sp>
            <p:nvSpPr>
              <p:cNvPr id="68" name="Text Box 6"/>
              <p:cNvSpPr txBox="1">
                <a:spLocks noChangeArrowheads="1"/>
              </p:cNvSpPr>
              <p:nvPr/>
            </p:nvSpPr>
            <p:spPr bwMode="auto">
              <a:xfrm>
                <a:off x="1802578" y="2804484"/>
                <a:ext cx="1055687" cy="5919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700"/>
                  </a:lnSpc>
                  <a:spcBef>
                    <a:spcPct val="50000"/>
                  </a:spcBef>
                  <a:defRPr/>
                </a:pPr>
                <a:r>
                  <a:rPr lang="ja-JP" altLang="en-US" sz="1050" b="1" spc="-150" dirty="0">
                    <a:solidFill>
                      <a:schemeClr val="tx2"/>
                    </a:solidFill>
                    <a:latin typeface="+mj-ea"/>
                    <a:ea typeface="+mj-ea"/>
                  </a:rPr>
                  <a:t>出</a:t>
                </a:r>
                <a:r>
                  <a:rPr lang="ja-JP" altLang="en-US" sz="1050" b="1" spc="-1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産後</a:t>
                </a:r>
                <a:endParaRPr lang="en-US" altLang="ja-JP" sz="1050" b="1" spc="-150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700"/>
                  </a:lnSpc>
                  <a:spcBef>
                    <a:spcPct val="50000"/>
                  </a:spcBef>
                  <a:defRPr/>
                </a:pPr>
                <a:r>
                  <a:rPr lang="ja-JP" altLang="en-US" sz="1050" b="1" spc="-1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継続就業率</a:t>
                </a:r>
                <a:endParaRPr lang="en-US" altLang="ja-JP" sz="1050" b="1" spc="-150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en-US" altLang="ja-JP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26.8</a:t>
                </a: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ja-JP" altLang="en-US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(</a:t>
                </a:r>
                <a:r>
                  <a:rPr lang="en-US" altLang="ja-JP" sz="105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38.0</a:t>
                </a:r>
                <a:r>
                  <a:rPr lang="en-US" altLang="ja-JP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1050" b="1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％</a:t>
                </a:r>
                <a:endParaRPr lang="en-US" altLang="ja-JP" sz="1050" b="1" dirty="0" smtClean="0">
                  <a:solidFill>
                    <a:schemeClr val="tx2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500"/>
                  </a:lnSpc>
                  <a:spcBef>
                    <a:spcPct val="50000"/>
                  </a:spcBef>
                  <a:defRPr/>
                </a:pPr>
                <a:r>
                  <a:rPr lang="en-US" altLang="ja-JP" sz="900" spc="-1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(※)</a:t>
                </a:r>
                <a:r>
                  <a:rPr lang="ja-JP" altLang="en-US" sz="900" spc="-1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　</a:t>
                </a:r>
                <a:r>
                  <a:rPr lang="ja-JP" altLang="en-US" sz="1050" dirty="0" smtClean="0">
                    <a:solidFill>
                      <a:schemeClr val="tx2"/>
                    </a:solidFill>
                    <a:latin typeface="+mj-ea"/>
                    <a:ea typeface="+mj-ea"/>
                  </a:rPr>
                  <a:t>　</a:t>
                </a:r>
                <a:endParaRPr lang="ja-JP" altLang="en-US" sz="1050" dirty="0">
                  <a:solidFill>
                    <a:schemeClr val="tx2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6" name="右中かっこ 35"/>
          <p:cNvSpPr/>
          <p:nvPr/>
        </p:nvSpPr>
        <p:spPr>
          <a:xfrm>
            <a:off x="4007897" y="2438893"/>
            <a:ext cx="315035" cy="2115235"/>
          </a:xfrm>
          <a:prstGeom prst="rightBrace">
            <a:avLst>
              <a:gd name="adj1" fmla="val 24458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中かっこ 36"/>
          <p:cNvSpPr/>
          <p:nvPr/>
        </p:nvSpPr>
        <p:spPr>
          <a:xfrm>
            <a:off x="3962890" y="3744035"/>
            <a:ext cx="180020" cy="81009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97507" y="6264315"/>
            <a:ext cx="441049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ysClr val="windowText" lastClr="000000"/>
                </a:solidFill>
              </a:rPr>
              <a:t>（</a:t>
            </a:r>
            <a:r>
              <a:rPr kumimoji="1" lang="en-US" altLang="ja-JP" sz="1000" dirty="0" smtClean="0">
                <a:solidFill>
                  <a:sysClr val="windowText" lastClr="000000"/>
                </a:solidFill>
              </a:rPr>
              <a:t>※</a:t>
            </a:r>
            <a:r>
              <a:rPr kumimoji="1" lang="ja-JP" altLang="en-US" sz="1000" dirty="0" smtClean="0">
                <a:solidFill>
                  <a:sysClr val="windowText" lastClr="000000"/>
                </a:solidFill>
              </a:rPr>
              <a:t>）（　　）内は出産前有職者を</a:t>
            </a:r>
            <a:r>
              <a:rPr kumimoji="1" lang="en-US" altLang="ja-JP" sz="1000" dirty="0" smtClean="0">
                <a:solidFill>
                  <a:sysClr val="windowText" lastClr="000000"/>
                </a:solidFill>
              </a:rPr>
              <a:t>100</a:t>
            </a:r>
            <a:r>
              <a:rPr kumimoji="1" lang="ja-JP" altLang="en-US" sz="1000" dirty="0" smtClean="0">
                <a:solidFill>
                  <a:sysClr val="windowText" lastClr="000000"/>
                </a:solidFill>
              </a:rPr>
              <a:t>として、出産後の継続就業者の割合を算出</a:t>
            </a:r>
            <a:endParaRPr kumimoji="1" lang="en-US" altLang="ja-JP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483750" y="4149080"/>
            <a:ext cx="1034537" cy="4347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altLang="ja-JP" sz="1050" b="1" dirty="0" smtClean="0">
                <a:solidFill>
                  <a:schemeClr val="tx2"/>
                </a:solidFill>
                <a:latin typeface="+mj-ea"/>
                <a:ea typeface="+mj-ea"/>
              </a:rPr>
              <a:t>24.6</a:t>
            </a:r>
          </a:p>
          <a:p>
            <a:pPr algn="ctr">
              <a:lnSpc>
                <a:spcPts val="500"/>
              </a:lnSpc>
              <a:spcBef>
                <a:spcPct val="50000"/>
              </a:spcBef>
              <a:defRPr/>
            </a:pPr>
            <a:r>
              <a:rPr lang="ja-JP" altLang="en-US" sz="1050" b="1" dirty="0" smtClean="0">
                <a:solidFill>
                  <a:schemeClr val="tx2"/>
                </a:solidFill>
                <a:latin typeface="+mj-ea"/>
                <a:ea typeface="+mj-ea"/>
              </a:rPr>
              <a:t>　</a:t>
            </a:r>
            <a:r>
              <a:rPr lang="en-US" altLang="ja-JP" sz="1050" b="1" dirty="0" smtClean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en-US" altLang="ja-JP" sz="1050" b="1" dirty="0" smtClean="0">
                <a:solidFill>
                  <a:srgbClr val="FF0000"/>
                </a:solidFill>
                <a:latin typeface="+mj-ea"/>
                <a:ea typeface="+mj-ea"/>
              </a:rPr>
              <a:t>32.2</a:t>
            </a:r>
            <a:r>
              <a:rPr lang="en-US" altLang="ja-JP" sz="1050" b="1" dirty="0" smtClean="0">
                <a:solidFill>
                  <a:schemeClr val="tx2"/>
                </a:solidFill>
                <a:latin typeface="+mj-ea"/>
                <a:ea typeface="+mj-ea"/>
              </a:rPr>
              <a:t>)</a:t>
            </a:r>
            <a:r>
              <a:rPr lang="ja-JP" altLang="en-US" sz="1050" b="1" dirty="0" smtClean="0">
                <a:solidFill>
                  <a:schemeClr val="tx2"/>
                </a:solidFill>
                <a:latin typeface="+mj-ea"/>
                <a:ea typeface="+mj-ea"/>
              </a:rPr>
              <a:t>％</a:t>
            </a:r>
            <a:endParaRPr lang="en-US" altLang="ja-JP" sz="1050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algn="ctr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altLang="ja-JP" sz="900" spc="-150" dirty="0" smtClean="0">
                <a:solidFill>
                  <a:schemeClr val="tx2"/>
                </a:solidFill>
                <a:latin typeface="+mj-ea"/>
              </a:rPr>
              <a:t>(※)</a:t>
            </a:r>
            <a:endParaRPr lang="ja-JP" altLang="en-US" sz="900" b="1" spc="-15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4" name="グループ化 29"/>
          <p:cNvGrpSpPr/>
          <p:nvPr/>
        </p:nvGrpSpPr>
        <p:grpSpPr>
          <a:xfrm>
            <a:off x="6573182" y="2168861"/>
            <a:ext cx="1665185" cy="2385264"/>
            <a:chOff x="6213140" y="2213865"/>
            <a:chExt cx="1665185" cy="2385264"/>
          </a:xfrm>
        </p:grpSpPr>
        <p:sp>
          <p:nvSpPr>
            <p:cNvPr id="38" name="右中かっこ 37"/>
            <p:cNvSpPr/>
            <p:nvPr/>
          </p:nvSpPr>
          <p:spPr>
            <a:xfrm>
              <a:off x="7653300" y="2213865"/>
              <a:ext cx="225025" cy="2385264"/>
            </a:xfrm>
            <a:prstGeom prst="rightBrace">
              <a:avLst>
                <a:gd name="adj1" fmla="val 24458"/>
                <a:gd name="adj2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右中かっこ 41"/>
            <p:cNvSpPr/>
            <p:nvPr/>
          </p:nvSpPr>
          <p:spPr>
            <a:xfrm>
              <a:off x="6213140" y="2393885"/>
              <a:ext cx="315035" cy="2160239"/>
            </a:xfrm>
            <a:prstGeom prst="rightBrace">
              <a:avLst>
                <a:gd name="adj1" fmla="val 8626"/>
                <a:gd name="adj2" fmla="val 49462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6393160" y="3293985"/>
              <a:ext cx="795296" cy="297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500"/>
                </a:lnSpc>
                <a:spcBef>
                  <a:spcPct val="50000"/>
                </a:spcBef>
                <a:defRPr/>
              </a:pPr>
              <a:r>
                <a:rPr lang="en-US" altLang="ja-JP" sz="1000" dirty="0" smtClean="0">
                  <a:solidFill>
                    <a:schemeClr val="tx2"/>
                  </a:solidFill>
                  <a:latin typeface="+mj-ea"/>
                  <a:ea typeface="+mj-ea"/>
                </a:rPr>
                <a:t>73.5</a:t>
              </a:r>
            </a:p>
            <a:p>
              <a:pPr algn="ctr">
                <a:lnSpc>
                  <a:spcPts val="500"/>
                </a:lnSpc>
                <a:spcBef>
                  <a:spcPct val="50000"/>
                </a:spcBef>
                <a:defRPr/>
              </a:pPr>
              <a:r>
                <a:rPr lang="en-US" altLang="ja-JP" sz="1000" dirty="0" smtClean="0">
                  <a:solidFill>
                    <a:schemeClr val="tx2"/>
                  </a:solidFill>
                  <a:latin typeface="+mj-ea"/>
                  <a:ea typeface="+mj-ea"/>
                </a:rPr>
                <a:t> </a:t>
              </a:r>
              <a:r>
                <a:rPr lang="en-US" altLang="ja-JP" sz="1000" dirty="0">
                  <a:solidFill>
                    <a:schemeClr val="tx2"/>
                  </a:solidFill>
                  <a:latin typeface="+mj-ea"/>
                  <a:ea typeface="+mj-ea"/>
                </a:rPr>
                <a:t>(100</a:t>
              </a:r>
              <a:r>
                <a:rPr lang="en-US" altLang="ja-JP" sz="1000" dirty="0" smtClean="0">
                  <a:solidFill>
                    <a:schemeClr val="tx2"/>
                  </a:solidFill>
                  <a:latin typeface="+mj-ea"/>
                  <a:ea typeface="+mj-ea"/>
                </a:rPr>
                <a:t>)</a:t>
              </a:r>
              <a:r>
                <a:rPr lang="ja-JP" altLang="en-US" sz="1000" dirty="0" smtClean="0">
                  <a:solidFill>
                    <a:schemeClr val="tx2"/>
                  </a:solidFill>
                  <a:latin typeface="+mj-ea"/>
                  <a:ea typeface="+mj-ea"/>
                </a:rPr>
                <a:t>％</a:t>
              </a:r>
              <a:endParaRPr lang="ja-JP" altLang="en-US" sz="10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右中かっこ 44"/>
            <p:cNvSpPr/>
            <p:nvPr/>
          </p:nvSpPr>
          <p:spPr>
            <a:xfrm>
              <a:off x="6222665" y="3879050"/>
              <a:ext cx="135015" cy="675075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右中かっこ 47"/>
            <p:cNvSpPr/>
            <p:nvPr/>
          </p:nvSpPr>
          <p:spPr>
            <a:xfrm>
              <a:off x="7608295" y="3499960"/>
              <a:ext cx="180018" cy="1080120"/>
            </a:xfrm>
            <a:prstGeom prst="rightBrace">
              <a:avLst>
                <a:gd name="adj1" fmla="val 8333"/>
                <a:gd name="adj2" fmla="val 52295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角丸四角形 28"/>
          <p:cNvSpPr/>
          <p:nvPr/>
        </p:nvSpPr>
        <p:spPr>
          <a:xfrm>
            <a:off x="576002" y="648000"/>
            <a:ext cx="9000000" cy="54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prstClr val="black"/>
                </a:solidFill>
                <a:latin typeface="+mn-ea"/>
              </a:rPr>
              <a:t>○　</a:t>
            </a:r>
            <a:r>
              <a:rPr lang="ja-JP" altLang="en-US" sz="1800" dirty="0" smtClean="0">
                <a:solidFill>
                  <a:prstClr val="black"/>
                </a:solidFill>
                <a:latin typeface="+mn-ea"/>
              </a:rPr>
              <a:t>約６割の女性が出産・育児により退職している。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42912" y="4599130"/>
            <a:ext cx="1305145" cy="459700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正規の職員</a:t>
            </a:r>
            <a:r>
              <a:rPr kumimoji="1" lang="en-US" altLang="ja-JP" sz="1050" dirty="0" smtClean="0"/>
              <a:t>52.9%</a:t>
            </a:r>
          </a:p>
          <a:p>
            <a:r>
              <a:rPr lang="ja-JP" altLang="en-US" sz="1050" dirty="0" smtClean="0"/>
              <a:t>パート・派遣</a:t>
            </a:r>
            <a:r>
              <a:rPr lang="en-US" altLang="ja-JP" sz="1050" dirty="0" smtClean="0"/>
              <a:t>18.0%</a:t>
            </a:r>
            <a:endParaRPr kumimoji="1" lang="ja-JP" altLang="en-US" sz="105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1424-9CC3-41FE-8AD7-958FF339637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26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992580" y="6489378"/>
            <a:ext cx="7245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1000" dirty="0" smtClean="0">
                <a:latin typeface="+mj-ea"/>
                <a:ea typeface="+mj-ea"/>
              </a:rPr>
              <a:t>（資料出所）三菱</a:t>
            </a:r>
            <a:r>
              <a:rPr lang="ja-JP" altLang="en-US" sz="1000" dirty="0">
                <a:latin typeface="+mj-ea"/>
                <a:ea typeface="+mj-ea"/>
              </a:rPr>
              <a:t>ＵＦＪリサーチ＆</a:t>
            </a:r>
            <a:r>
              <a:rPr lang="ja-JP" altLang="en-US" sz="1000" dirty="0" smtClean="0">
                <a:latin typeface="+mj-ea"/>
                <a:ea typeface="+mj-ea"/>
              </a:rPr>
              <a:t>コンサルティング「</a:t>
            </a:r>
            <a:r>
              <a:rPr lang="ja-JP" altLang="en-US" sz="1000" dirty="0">
                <a:latin typeface="+mj-ea"/>
                <a:ea typeface="+mj-ea"/>
              </a:rPr>
              <a:t>両立支援に係る諸問題に関する総合的調査研究」（</a:t>
            </a:r>
            <a:r>
              <a:rPr lang="ja-JP" altLang="en-US" sz="1000" dirty="0" smtClean="0">
                <a:latin typeface="+mj-ea"/>
                <a:ea typeface="+mj-ea"/>
              </a:rPr>
              <a:t>平成</a:t>
            </a:r>
            <a:r>
              <a:rPr lang="en-US" altLang="ja-JP" sz="1000" dirty="0" smtClean="0">
                <a:latin typeface="+mj-ea"/>
                <a:ea typeface="+mj-ea"/>
              </a:rPr>
              <a:t>20</a:t>
            </a:r>
            <a:r>
              <a:rPr lang="ja-JP" altLang="en-US" sz="1000" dirty="0" smtClean="0">
                <a:latin typeface="+mj-ea"/>
                <a:ea typeface="+mj-ea"/>
              </a:rPr>
              <a:t>年</a:t>
            </a:r>
            <a:r>
              <a:rPr lang="ja-JP" altLang="en-US" sz="1000" dirty="0">
                <a:latin typeface="+mj-ea"/>
                <a:ea typeface="+mj-ea"/>
              </a:rPr>
              <a:t>）</a:t>
            </a:r>
          </a:p>
        </p:txBody>
      </p:sp>
      <p:grpSp>
        <p:nvGrpSpPr>
          <p:cNvPr id="2" name="グループ化 49"/>
          <p:cNvGrpSpPr>
            <a:grpSpLocks noChangeAspect="1"/>
          </p:cNvGrpSpPr>
          <p:nvPr/>
        </p:nvGrpSpPr>
        <p:grpSpPr>
          <a:xfrm>
            <a:off x="583352" y="1207333"/>
            <a:ext cx="4656123" cy="5191313"/>
            <a:chOff x="26357" y="435937"/>
            <a:chExt cx="5503661" cy="3410663"/>
          </a:xfrm>
        </p:grpSpPr>
        <p:sp>
          <p:nvSpPr>
            <p:cNvPr id="52" name="テキスト ボックス 4"/>
            <p:cNvSpPr txBox="1">
              <a:spLocks noChangeArrowheads="1"/>
            </p:cNvSpPr>
            <p:nvPr/>
          </p:nvSpPr>
          <p:spPr bwMode="auto">
            <a:xfrm>
              <a:off x="173181" y="435937"/>
              <a:ext cx="4499992" cy="18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/>
              <a:endParaRPr kumimoji="1" lang="en-US" altLang="ja-JP" sz="1200" b="1" kern="1200" dirty="0">
                <a:solidFill>
                  <a:prstClr val="black"/>
                </a:solidFill>
                <a:latin typeface="+mj-ea"/>
                <a:ea typeface="+mj-ea"/>
                <a:cs typeface="+mn-cs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662594" y="1007191"/>
            <a:ext cx="4458285" cy="26888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6" name="Text Box 3"/>
            <p:cNvSpPr txBox="1">
              <a:spLocks noChangeArrowheads="1"/>
            </p:cNvSpPr>
            <p:nvPr/>
          </p:nvSpPr>
          <p:spPr bwMode="auto">
            <a:xfrm>
              <a:off x="3452251" y="2176902"/>
              <a:ext cx="1152127" cy="4650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000" dirty="0">
                  <a:solidFill>
                    <a:schemeClr val="tx2"/>
                  </a:solidFill>
                  <a:latin typeface="+mj-ea"/>
                  <a:ea typeface="+mj-ea"/>
                </a:rPr>
                <a:t>家事・育児に専念するため自発的にやめた</a:t>
              </a:r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990605" y="3292208"/>
              <a:ext cx="1539413" cy="4650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000" dirty="0">
                  <a:solidFill>
                    <a:schemeClr val="tx2"/>
                  </a:solidFill>
                  <a:latin typeface="+mj-ea"/>
                  <a:ea typeface="+mj-ea"/>
                </a:rPr>
                <a:t>結婚、出産、育児を機に辞めたが、理由は結婚、出産等に直接関係ない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2179777" y="3482626"/>
              <a:ext cx="1690484" cy="363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000" dirty="0">
                  <a:solidFill>
                    <a:schemeClr val="tx2"/>
                  </a:solidFill>
                  <a:latin typeface="+mj-ea"/>
                  <a:ea typeface="+mj-ea"/>
                </a:rPr>
                <a:t>夫の勤務地や夫の転勤の問題で仕事を続けるのが難しかった</a:t>
              </a:r>
            </a:p>
          </p:txBody>
        </p: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26357" y="2938575"/>
              <a:ext cx="1295955" cy="4650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000" dirty="0">
                  <a:solidFill>
                    <a:schemeClr val="tx2"/>
                  </a:solidFill>
                  <a:latin typeface="+mj-ea"/>
                  <a:ea typeface="+mj-ea"/>
                </a:rPr>
                <a:t>仕事を続けたかったが、仕事と育児の両立の難しさでやめた</a:t>
              </a:r>
            </a:p>
          </p:txBody>
        </p: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26357" y="1714458"/>
              <a:ext cx="1001294" cy="394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100" b="1" u="sng" dirty="0">
                  <a:solidFill>
                    <a:schemeClr val="tx2"/>
                  </a:solidFill>
                  <a:latin typeface="+mj-ea"/>
                  <a:ea typeface="+mj-ea"/>
                </a:rPr>
                <a:t>解雇された、退職勧奨された</a:t>
              </a:r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75298" y="1088800"/>
              <a:ext cx="1517182" cy="667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000" dirty="0">
                  <a:solidFill>
                    <a:schemeClr val="tx2"/>
                  </a:solidFill>
                  <a:latin typeface="+mj-ea"/>
                  <a:ea typeface="+mj-ea"/>
                </a:rPr>
                <a:t>子を持つ前と仕事の内容や責任等が変わってしまい、やりがいを感じられなくなった（なりそうだった）</a:t>
              </a:r>
            </a:p>
          </p:txBody>
        </p:sp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1592479" y="1088799"/>
              <a:ext cx="734119" cy="1617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000" dirty="0">
                  <a:solidFill>
                    <a:schemeClr val="tx2"/>
                  </a:solidFill>
                  <a:latin typeface="+mj-ea"/>
                  <a:ea typeface="+mj-ea"/>
                </a:rPr>
                <a:t>その他</a:t>
              </a: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2473424" y="1061596"/>
              <a:ext cx="1125651" cy="1617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1000" dirty="0">
                  <a:solidFill>
                    <a:schemeClr val="tx2"/>
                  </a:solidFill>
                  <a:latin typeface="+mj-ea"/>
                  <a:ea typeface="+mj-ea"/>
                </a:rPr>
                <a:t>特にない</a:t>
              </a:r>
            </a:p>
          </p:txBody>
        </p:sp>
      </p:grpSp>
      <p:cxnSp>
        <p:nvCxnSpPr>
          <p:cNvPr id="34" name="直線コネクタ 33"/>
          <p:cNvCxnSpPr/>
          <p:nvPr/>
        </p:nvCxnSpPr>
        <p:spPr>
          <a:xfrm flipH="1" flipV="1">
            <a:off x="1325713" y="3955613"/>
            <a:ext cx="1702105" cy="206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2914330" y="4149080"/>
            <a:ext cx="90008" cy="172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円弧 45"/>
          <p:cNvSpPr>
            <a:spLocks/>
          </p:cNvSpPr>
          <p:nvPr/>
        </p:nvSpPr>
        <p:spPr>
          <a:xfrm rot="11820000">
            <a:off x="1318306" y="2403957"/>
            <a:ext cx="3513296" cy="3456000"/>
          </a:xfrm>
          <a:prstGeom prst="arc">
            <a:avLst>
              <a:gd name="adj1" fmla="val 15679033"/>
              <a:gd name="adj2" fmla="val 2092267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矢印 96"/>
          <p:cNvSpPr/>
          <p:nvPr/>
        </p:nvSpPr>
        <p:spPr bwMode="auto">
          <a:xfrm>
            <a:off x="4502950" y="2573905"/>
            <a:ext cx="675075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1" name="直線コネクタ 30"/>
          <p:cNvCxnSpPr>
            <a:stCxn id="46" idx="0"/>
          </p:cNvCxnSpPr>
          <p:nvPr/>
        </p:nvCxnSpPr>
        <p:spPr bwMode="auto">
          <a:xfrm>
            <a:off x="2824908" y="5842413"/>
            <a:ext cx="80646" cy="34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262590" y="1628802"/>
            <a:ext cx="3510390" cy="405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1400" dirty="0" smtClean="0"/>
              <a:t>妊娠・出産前後に退職した理由</a:t>
            </a:r>
            <a:endParaRPr lang="en-US" altLang="ja-JP" sz="1400" dirty="0" smtClean="0"/>
          </a:p>
          <a:p>
            <a:pPr algn="ctr">
              <a:spcBef>
                <a:spcPts val="0"/>
              </a:spcBef>
            </a:pPr>
            <a:r>
              <a:rPr lang="ja-JP" altLang="en-US" sz="1050" dirty="0" smtClean="0"/>
              <a:t>（「これまでの退職経験」として、妊娠・出産前後に退職していた女性正社員）</a:t>
            </a:r>
            <a:endParaRPr lang="ja-JP" altLang="en-US" sz="1050" dirty="0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5673080" y="1673808"/>
            <a:ext cx="3510390" cy="405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ja-JP" altLang="en-US" sz="1400" dirty="0" smtClean="0"/>
              <a:t>両立が難しかった具体的理由</a:t>
            </a:r>
            <a:endParaRPr lang="en-US" altLang="ja-JP" sz="1400" dirty="0" smtClean="0"/>
          </a:p>
          <a:p>
            <a:pPr algn="ctr">
              <a:spcBef>
                <a:spcPts val="0"/>
              </a:spcBef>
            </a:pPr>
            <a:r>
              <a:rPr lang="ja-JP" altLang="en-US" sz="1050" dirty="0" smtClean="0"/>
              <a:t>（「仕事を続けたかったが、</a:t>
            </a:r>
            <a:endParaRPr lang="en-US" altLang="ja-JP" sz="1050" dirty="0" smtClean="0"/>
          </a:p>
          <a:p>
            <a:pPr algn="ctr">
              <a:spcBef>
                <a:spcPts val="0"/>
              </a:spcBef>
            </a:pPr>
            <a:r>
              <a:rPr lang="ja-JP" altLang="en-US" sz="1050" dirty="0" smtClean="0"/>
              <a:t>仕事と育児の両立の難しさでやめた」と回答した者）</a:t>
            </a:r>
            <a:endParaRPr lang="ja-JP" altLang="en-US" sz="1050" dirty="0"/>
          </a:p>
        </p:txBody>
      </p:sp>
      <p:graphicFrame>
        <p:nvGraphicFramePr>
          <p:cNvPr id="38" name="グラフ 37"/>
          <p:cNvGraphicFramePr/>
          <p:nvPr>
            <p:extLst>
              <p:ext uri="{D42A27DB-BD31-4B8C-83A1-F6EECF244321}">
                <p14:modId xmlns:p14="http://schemas.microsoft.com/office/powerpoint/2010/main" val="1346371892"/>
              </p:ext>
            </p:extLst>
          </p:nvPr>
        </p:nvGraphicFramePr>
        <p:xfrm>
          <a:off x="5217672" y="2271535"/>
          <a:ext cx="4536000" cy="409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9451050" y="2178441"/>
            <a:ext cx="542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（％）</a:t>
            </a:r>
            <a:endParaRPr kumimoji="1" lang="ja-JP" altLang="en-US" sz="800" dirty="0"/>
          </a:p>
        </p:txBody>
      </p:sp>
      <p:sp>
        <p:nvSpPr>
          <p:cNvPr id="29" name="タイトル 1"/>
          <p:cNvSpPr txBox="1">
            <a:spLocks/>
          </p:cNvSpPr>
          <p:nvPr/>
        </p:nvSpPr>
        <p:spPr bwMode="auto">
          <a:xfrm>
            <a:off x="0" y="-126394"/>
            <a:ext cx="9906000" cy="77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>
              <a:defRPr/>
            </a:pPr>
            <a:r>
              <a:rPr lang="ja-JP" altLang="en-US" sz="2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妊娠・出産前後に退職した理由</a:t>
            </a:r>
            <a:endParaRPr kumimoji="1" lang="ja-JP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+mj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76003" y="512253"/>
            <a:ext cx="9000000" cy="107154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0"/>
              </a:spcAft>
              <a:buFont typeface="ｺﾞｼｯｸ" panose="020B0609070205080204" pitchFamily="49" charset="-128"/>
              <a:buChar char="○"/>
            </a:pPr>
            <a:r>
              <a:rPr lang="ja-JP" altLang="en-US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妊娠・出産を機に退職した理由を見ると、「自発的に辞めた」が３９％、</a:t>
            </a:r>
            <a:r>
              <a:rPr lang="ja-JP" altLang="en-US" sz="1600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「両立が難しかったので辞めた」が約２６％</a:t>
            </a:r>
            <a:r>
              <a:rPr lang="ja-JP" altLang="en-US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、「</a:t>
            </a:r>
            <a:r>
              <a:rPr lang="ja-JP" altLang="ja-JP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解雇</a:t>
            </a:r>
            <a:r>
              <a:rPr lang="ja-JP" altLang="ja-JP" sz="16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された、退職勧奨</a:t>
            </a:r>
            <a:r>
              <a:rPr lang="ja-JP" altLang="ja-JP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された</a:t>
            </a:r>
            <a:r>
              <a:rPr lang="ja-JP" altLang="en-US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」が９％</a:t>
            </a:r>
            <a:endParaRPr lang="en-US" altLang="ja-JP" sz="16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ｺﾞｼｯｸ" panose="020B0609070205080204" pitchFamily="49" charset="-128"/>
              <a:buChar char="○"/>
            </a:pPr>
            <a:r>
              <a:rPr lang="ja-JP" altLang="en-US" sz="1600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両立が難しかった理由</a:t>
            </a:r>
            <a:r>
              <a:rPr lang="ja-JP" altLang="en-US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として、</a:t>
            </a:r>
            <a:r>
              <a:rPr lang="ja-JP" altLang="en-US" sz="1600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勤務時間の問題</a:t>
            </a:r>
            <a:r>
              <a:rPr lang="ja-JP" altLang="en-US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1600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両立支援の雰囲気のなさ</a:t>
            </a:r>
            <a:r>
              <a:rPr lang="ja-JP" altLang="en-US" sz="16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を挙げる者が多い。</a:t>
            </a:r>
            <a:endParaRPr lang="ja-JP" altLang="en-US" sz="16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5400600" y="2483352"/>
            <a:ext cx="4321705" cy="450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178025" y="2921754"/>
            <a:ext cx="4232920" cy="327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313040" y="4329100"/>
            <a:ext cx="3222660" cy="432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91424-9CC3-41FE-8AD7-958FF339637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35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915052161"/>
              </p:ext>
            </p:extLst>
          </p:nvPr>
        </p:nvGraphicFramePr>
        <p:xfrm>
          <a:off x="227833" y="1283548"/>
          <a:ext cx="943904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1"/>
          <p:cNvSpPr txBox="1"/>
          <p:nvPr/>
        </p:nvSpPr>
        <p:spPr>
          <a:xfrm>
            <a:off x="272478" y="967008"/>
            <a:ext cx="856027" cy="32951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（％）</a:t>
            </a: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9008032" y="1009964"/>
            <a:ext cx="856027" cy="329514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（％）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45121" y="6340914"/>
            <a:ext cx="3510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資料出所：厚生労働省「雇用均等基本調査」</a:t>
            </a:r>
            <a:endParaRPr kumimoji="1" lang="ja-JP" altLang="en-US" sz="1200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740532" y="332656"/>
            <a:ext cx="8424936" cy="64807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育児休業取得率の推移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02C01-D06B-4ECD-9FDA-F0101A317045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3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/>
          <p:cNvGraphicFramePr/>
          <p:nvPr>
            <p:extLst/>
          </p:nvPr>
        </p:nvGraphicFramePr>
        <p:xfrm>
          <a:off x="3409127" y="1551168"/>
          <a:ext cx="3395015" cy="414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グラフ 48"/>
          <p:cNvGraphicFramePr>
            <a:graphicFrameLocks/>
          </p:cNvGraphicFramePr>
          <p:nvPr>
            <p:extLst/>
          </p:nvPr>
        </p:nvGraphicFramePr>
        <p:xfrm>
          <a:off x="23722" y="1954759"/>
          <a:ext cx="3354104" cy="362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50" y="5589240"/>
            <a:ext cx="3978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dirty="0" smtClean="0">
                <a:latin typeface="ＭＳ ゴシック" pitchFamily="49" charset="-128"/>
                <a:ea typeface="ＭＳ ゴシック" pitchFamily="49" charset="-128"/>
              </a:rPr>
              <a:t>（資料出所）平成</a:t>
            </a:r>
            <a:r>
              <a:rPr lang="en-US" altLang="ja-JP" sz="800" dirty="0">
                <a:latin typeface="ＭＳ ゴシック" pitchFamily="49" charset="-128"/>
                <a:ea typeface="ＭＳ ゴシック" pitchFamily="49" charset="-128"/>
              </a:rPr>
              <a:t>25</a:t>
            </a:r>
            <a:r>
              <a:rPr lang="ja-JP" altLang="en-US" sz="800" dirty="0" smtClean="0">
                <a:latin typeface="ＭＳ ゴシック" pitchFamily="49" charset="-128"/>
                <a:ea typeface="ＭＳ ゴシック" pitchFamily="49" charset="-128"/>
              </a:rPr>
              <a:t>年男女共同参画白書</a:t>
            </a:r>
            <a:endParaRPr lang="ja-JP" altLang="en-US" sz="8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455" y="5769260"/>
            <a:ext cx="3105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 smtClean="0"/>
              <a:t>（備考）１．</a:t>
            </a:r>
            <a:r>
              <a:rPr lang="en-US" altLang="ja-JP" sz="800" dirty="0" err="1" smtClean="0"/>
              <a:t>Eurostat</a:t>
            </a:r>
            <a:r>
              <a:rPr lang="en-US" altLang="ja-JP" sz="800" dirty="0" smtClean="0"/>
              <a:t> “How Europeans Spend Their Time Everyday Life of Women and Men”</a:t>
            </a:r>
            <a:r>
              <a:rPr lang="ja-JP" altLang="en-US" sz="800" dirty="0" smtClean="0"/>
              <a:t>（</a:t>
            </a:r>
            <a:r>
              <a:rPr lang="en-US" altLang="ja-JP" sz="800" dirty="0" smtClean="0"/>
              <a:t>2004</a:t>
            </a:r>
            <a:r>
              <a:rPr lang="ja-JP" altLang="en-US" sz="800" dirty="0" smtClean="0"/>
              <a:t>），</a:t>
            </a:r>
            <a:endParaRPr lang="en-US" altLang="ja-JP" sz="800" dirty="0" smtClean="0"/>
          </a:p>
          <a:p>
            <a:r>
              <a:rPr lang="en-US" altLang="ja-JP" sz="800" dirty="0" smtClean="0"/>
              <a:t>Bureau of Labor Statistics of the U.S.“America Time-Use Survey Summary”</a:t>
            </a:r>
            <a:r>
              <a:rPr lang="ja-JP" altLang="en-US" sz="800" dirty="0" smtClean="0"/>
              <a:t>（</a:t>
            </a:r>
            <a:r>
              <a:rPr lang="en-US" altLang="ja-JP" sz="800" dirty="0" smtClean="0"/>
              <a:t>2006</a:t>
            </a:r>
            <a:r>
              <a:rPr lang="ja-JP" altLang="en-US" sz="800" dirty="0" smtClean="0"/>
              <a:t>）及び総務省「社会生活基本調査」（平成</a:t>
            </a:r>
            <a:r>
              <a:rPr lang="en-US" altLang="ja-JP" sz="800" dirty="0" smtClean="0"/>
              <a:t>18</a:t>
            </a:r>
            <a:r>
              <a:rPr lang="ja-JP" altLang="en-US" sz="800" dirty="0" smtClean="0"/>
              <a:t>年）より作成。 </a:t>
            </a:r>
            <a:endParaRPr lang="en-US" altLang="ja-JP" sz="800" dirty="0" smtClean="0"/>
          </a:p>
          <a:p>
            <a:r>
              <a:rPr lang="ja-JP" altLang="en-US" sz="800" dirty="0" smtClean="0"/>
              <a:t>２．日本の数値は，「夫婦と子どもの世帯」に限定した夫の時間である。２．日本の数値は，「夫婦と子どもの世帯」に限定した夫の時間である。</a:t>
            </a:r>
            <a:endParaRPr lang="ja-JP" altLang="en-US" sz="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82770" y="1827450"/>
            <a:ext cx="540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（時間）</a:t>
            </a:r>
            <a:endParaRPr kumimoji="1" lang="ja-JP" altLang="en-US" sz="800" dirty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314419" y="5698554"/>
            <a:ext cx="424887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ja-JP" altLang="en-US" sz="800" dirty="0" smtClean="0">
                <a:latin typeface="+mn-ea"/>
                <a:ea typeface="+mn-ea"/>
              </a:rPr>
              <a:t>（資料出所</a:t>
            </a:r>
            <a:r>
              <a:rPr lang="ja-JP" altLang="en-US" sz="800" dirty="0">
                <a:latin typeface="+mn-ea"/>
              </a:rPr>
              <a:t>）</a:t>
            </a:r>
            <a:r>
              <a:rPr lang="ja-JP" altLang="en-US" sz="800" b="0" dirty="0" smtClean="0">
                <a:latin typeface="+mn-ea"/>
                <a:ea typeface="+mn-ea"/>
              </a:rPr>
              <a:t>厚生</a:t>
            </a:r>
            <a:r>
              <a:rPr lang="ja-JP" altLang="en-US" sz="800" b="0" dirty="0">
                <a:latin typeface="+mn-ea"/>
                <a:ea typeface="+mn-ea"/>
              </a:rPr>
              <a:t>労働省「</a:t>
            </a:r>
            <a:r>
              <a:rPr lang="ja-JP" altLang="en-US" sz="800" b="0" dirty="0" smtClean="0">
                <a:latin typeface="+mn-ea"/>
                <a:ea typeface="+mn-ea"/>
              </a:rPr>
              <a:t>第９回</a:t>
            </a:r>
            <a:r>
              <a:rPr lang="ja-JP" altLang="en-US" sz="800" b="0" dirty="0">
                <a:latin typeface="+mn-ea"/>
                <a:ea typeface="+mn-ea"/>
              </a:rPr>
              <a:t>２１世紀成年者縦断調査」（</a:t>
            </a:r>
            <a:r>
              <a:rPr lang="ja-JP" altLang="en-US" sz="800" b="0" dirty="0" smtClean="0">
                <a:latin typeface="+mn-ea"/>
                <a:ea typeface="+mn-ea"/>
              </a:rPr>
              <a:t>２０１１年</a:t>
            </a:r>
            <a:r>
              <a:rPr lang="ja-JP" altLang="en-US" sz="800" b="0" dirty="0">
                <a:latin typeface="+mn-ea"/>
                <a:ea typeface="+mn-ea"/>
              </a:rPr>
              <a:t>）</a:t>
            </a:r>
          </a:p>
        </p:txBody>
      </p:sp>
      <p:sp>
        <p:nvSpPr>
          <p:cNvPr id="46" name="スライド番号プレースホルダ 4"/>
          <p:cNvSpPr txBox="1">
            <a:spLocks/>
          </p:cNvSpPr>
          <p:nvPr/>
        </p:nvSpPr>
        <p:spPr>
          <a:xfrm>
            <a:off x="7408000" y="6480038"/>
            <a:ext cx="240554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05A7F-8CE3-4109-9362-34BB9F9E23C9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4780" y="503675"/>
            <a:ext cx="9622756" cy="92301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123" tIns="45562" rIns="91123" bIns="45562">
            <a:spAutoFit/>
          </a:bodyPr>
          <a:lstStyle/>
          <a:p>
            <a:pPr marL="285750" indent="-285750">
              <a:buFont typeface="HGPｺﾞｼｯｸM" pitchFamily="50" charset="-128"/>
              <a:buChar char="○"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日本の夫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（６歳</a:t>
            </a: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未満の子どもを</a:t>
            </a:r>
            <a:r>
              <a:rPr lang="ja-JP" altLang="en-US" sz="1400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持つ場合）</a:t>
            </a:r>
            <a:r>
              <a:rPr lang="ja-JP" altLang="en-US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の家事</a:t>
            </a:r>
            <a:r>
              <a:rPr lang="ja-JP" altLang="en-US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・育児</a:t>
            </a:r>
            <a:r>
              <a:rPr lang="ja-JP" altLang="en-US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関連時間は、１時間</a:t>
            </a:r>
            <a:r>
              <a:rPr lang="ja-JP" altLang="en-US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程度と国際的に</a:t>
            </a:r>
            <a:r>
              <a:rPr lang="ja-JP" altLang="en-US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みて</a:t>
            </a:r>
            <a:r>
              <a:rPr lang="ja-JP" altLang="en-US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低水準</a:t>
            </a:r>
          </a:p>
          <a:p>
            <a:pPr marL="285750" indent="-285750">
              <a:buFont typeface="HGPｺﾞｼｯｸM" pitchFamily="50" charset="-128"/>
              <a:buChar char="○"/>
              <a:defRPr/>
            </a:pPr>
            <a:r>
              <a:rPr lang="ja-JP" altLang="en-US" u="sng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夫の家事･育児時間が長いほど、第１子出産前後の妻の継続就業割合が高い</a:t>
            </a:r>
            <a:r>
              <a:rPr lang="ja-JP" altLang="en-US" u="sng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。また第２子出生割合も高い</a:t>
            </a:r>
            <a:r>
              <a:rPr lang="ja-JP" altLang="en-US" dirty="0" smtClean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。</a:t>
            </a:r>
            <a:endParaRPr lang="ja-JP" altLang="en-US" dirty="0">
              <a:solidFill>
                <a:prstClr val="black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7" name="テキスト ボックス 5"/>
          <p:cNvSpPr txBox="1">
            <a:spLocks noChangeArrowheads="1"/>
          </p:cNvSpPr>
          <p:nvPr/>
        </p:nvSpPr>
        <p:spPr bwMode="auto">
          <a:xfrm>
            <a:off x="-202143" y="8620"/>
            <a:ext cx="9921543" cy="52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3" tIns="45562" rIns="91123" bIns="45562">
            <a:spAutoFit/>
          </a:bodyPr>
          <a:lstStyle/>
          <a:p>
            <a:pPr algn="ctr"/>
            <a:r>
              <a:rPr lang="ja-JP" altLang="en-US" sz="2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女性の継続就業・出産と男性の家事・育児参加の関係</a:t>
            </a:r>
            <a:endParaRPr lang="en-US" altLang="ja-JP" sz="2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240171" y="5879873"/>
            <a:ext cx="3794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fontAlgn="auto">
              <a:spcAft>
                <a:spcPts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注：</a:t>
            </a:r>
            <a:r>
              <a:rPr lang="en-US" altLang="ja-JP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1)</a:t>
            </a:r>
            <a:r>
              <a:rPr lang="ja-JP" alt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集計対象は、①または②に該当し、かつ③に該当するこの８年間に子どもが生まれた同居夫婦である。</a:t>
            </a:r>
          </a:p>
          <a:p>
            <a:pPr marL="363538" indent="-363538" fontAlgn="auto">
              <a:spcAft>
                <a:spcPts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　①第１回から第９回まで双方が回答した夫婦</a:t>
            </a:r>
          </a:p>
          <a:p>
            <a:pPr marL="363538" indent="-363538" fontAlgn="auto">
              <a:spcAft>
                <a:spcPts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　②第１回に独身で第８回までの間に結婚し、結婚後第９回まで双方が回答した夫婦</a:t>
            </a:r>
          </a:p>
          <a:p>
            <a:pPr marL="363538" indent="-363538" fontAlgn="auto">
              <a:spcAft>
                <a:spcPts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　③妻が出産前に仕事ありで、かつ、「女性票」の対象者である</a:t>
            </a:r>
          </a:p>
          <a:p>
            <a:pPr marL="363538" indent="-363538" fontAlgn="auto">
              <a:spcAft>
                <a:spcPts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</a:t>
            </a:r>
            <a:r>
              <a:rPr lang="en-US" altLang="ja-JP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2)</a:t>
            </a:r>
            <a:r>
              <a:rPr lang="ja-JP" alt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８年間で２人以上出生ありの場合は、末子について計上している。</a:t>
            </a:r>
            <a:endParaRPr lang="ja-JP" altLang="en-US" sz="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15" name="グラフ 69"/>
          <p:cNvGraphicFramePr>
            <a:graphicFrameLocks/>
          </p:cNvGraphicFramePr>
          <p:nvPr>
            <p:extLst/>
          </p:nvPr>
        </p:nvGraphicFramePr>
        <p:xfrm>
          <a:off x="6663190" y="1853825"/>
          <a:ext cx="311434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113240" y="1313765"/>
            <a:ext cx="2700300" cy="4683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en-US" altLang="ja-JP" sz="1400" dirty="0" smtClean="0"/>
              <a:t>【</a:t>
            </a:r>
            <a:r>
              <a:rPr lang="ja-JP" altLang="en-US" sz="1400" dirty="0" smtClean="0"/>
              <a:t>夫の平日の家事・育児時間別</a:t>
            </a:r>
            <a:endParaRPr lang="en-US" altLang="ja-JP" sz="1400" dirty="0" smtClean="0"/>
          </a:p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ja-JP" altLang="en-US" sz="1400" dirty="0" smtClean="0"/>
              <a:t>にみた</a:t>
            </a:r>
            <a:r>
              <a:rPr lang="ja-JP" altLang="en-US" sz="1400" u="sng" dirty="0" smtClean="0"/>
              <a:t>第２子の出生割合</a:t>
            </a:r>
            <a:r>
              <a:rPr lang="en-US" altLang="ja-JP" sz="1400" dirty="0" smtClean="0"/>
              <a:t>】</a:t>
            </a:r>
            <a:endParaRPr lang="ja-JP" altLang="en-US" sz="1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788252" y="5994285"/>
            <a:ext cx="3168352" cy="646331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363429" indent="-363429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Calibri"/>
                <a:ea typeface="ＭＳ Ｐゴシック"/>
              </a:rPr>
              <a:t>注：</a:t>
            </a:r>
            <a:r>
              <a:rPr lang="en-US" altLang="ja-JP" sz="600" dirty="0">
                <a:solidFill>
                  <a:prstClr val="black"/>
                </a:solidFill>
                <a:latin typeface="Calibri"/>
                <a:ea typeface="ＭＳ Ｐゴシック"/>
              </a:rPr>
              <a:t>1)</a:t>
            </a:r>
            <a:r>
              <a:rPr lang="ja-JP" altLang="en-US" sz="600" dirty="0">
                <a:solidFill>
                  <a:prstClr val="black"/>
                </a:solidFill>
                <a:latin typeface="Calibri"/>
                <a:ea typeface="ＭＳ Ｐゴシック"/>
              </a:rPr>
              <a:t>集計対象は、①または②に該当し、かつ③に該当するこの８年間に子どもが生まれた同居夫婦である。</a:t>
            </a:r>
          </a:p>
          <a:p>
            <a:pPr marL="363429" indent="-363429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Calibri"/>
                <a:ea typeface="ＭＳ Ｐゴシック"/>
              </a:rPr>
              <a:t>　　　①第１回から第９回まで双方が回答した夫婦</a:t>
            </a:r>
          </a:p>
          <a:p>
            <a:pPr marL="363429" indent="-363429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Calibri"/>
                <a:ea typeface="ＭＳ Ｐゴシック"/>
              </a:rPr>
              <a:t>　　　②第１回に独身で第８回までの間に結婚し、結婚後第９回まで双方が回答した夫婦</a:t>
            </a:r>
          </a:p>
          <a:p>
            <a:pPr marL="363429" indent="-363429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Calibri"/>
                <a:ea typeface="ＭＳ Ｐゴシック"/>
              </a:rPr>
              <a:t>　　　③妻が出産前に仕事ありで、かつ、「女性票」の対象者である</a:t>
            </a:r>
          </a:p>
          <a:p>
            <a:pPr marL="363429" indent="-363429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600" dirty="0">
                <a:solidFill>
                  <a:prstClr val="black"/>
                </a:solidFill>
                <a:latin typeface="Calibri"/>
                <a:ea typeface="ＭＳ Ｐゴシック"/>
              </a:rPr>
              <a:t>　　</a:t>
            </a:r>
            <a:r>
              <a:rPr lang="en-US" altLang="ja-JP" sz="600" dirty="0">
                <a:solidFill>
                  <a:prstClr val="black"/>
                </a:solidFill>
                <a:latin typeface="Calibri"/>
                <a:ea typeface="ＭＳ Ｐゴシック"/>
              </a:rPr>
              <a:t>2)</a:t>
            </a:r>
            <a:r>
              <a:rPr lang="ja-JP" altLang="en-US" sz="600" dirty="0">
                <a:solidFill>
                  <a:prstClr val="black"/>
                </a:solidFill>
                <a:latin typeface="Calibri"/>
                <a:ea typeface="ＭＳ Ｐゴシック"/>
              </a:rPr>
              <a:t>８年間で２人以上出生ありの場合は、末子について計上している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18843" y="5724255"/>
            <a:ext cx="308715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2" tIns="45705" rIns="91412" bIns="45705">
            <a:spAutoFit/>
          </a:bodyPr>
          <a:lstStyle/>
          <a:p>
            <a:pPr marL="342798" indent="-3427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資料出所：厚生労働省「第９回２１世紀成年者縦断調査」（２０１１年）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8013340" y="2753925"/>
            <a:ext cx="1035115" cy="24302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38065" y="2933945"/>
            <a:ext cx="450050" cy="22079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3872880" y="1313765"/>
            <a:ext cx="2700300" cy="4683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en-US" altLang="ja-JP" sz="1400" dirty="0" smtClean="0"/>
              <a:t>【</a:t>
            </a:r>
            <a:r>
              <a:rPr lang="ja-JP" altLang="en-US" sz="1400" dirty="0" smtClean="0"/>
              <a:t>夫の平日の家事・育児時間別</a:t>
            </a:r>
            <a:endParaRPr lang="en-US" altLang="ja-JP" sz="1400" dirty="0" smtClean="0"/>
          </a:p>
          <a:p>
            <a:pPr algn="ctr">
              <a:lnSpc>
                <a:spcPts val="1200"/>
              </a:lnSpc>
              <a:spcBef>
                <a:spcPct val="50000"/>
              </a:spcBef>
            </a:pPr>
            <a:r>
              <a:rPr lang="ja-JP" altLang="en-US" sz="1400" dirty="0" smtClean="0"/>
              <a:t>にみた</a:t>
            </a:r>
            <a:r>
              <a:rPr lang="ja-JP" altLang="en-US" sz="1400" u="sng" dirty="0" smtClean="0"/>
              <a:t>妻の就業継続割合</a:t>
            </a:r>
            <a:r>
              <a:rPr lang="en-US" altLang="ja-JP" sz="1400" dirty="0" smtClean="0"/>
              <a:t>】</a:t>
            </a:r>
            <a:endParaRPr lang="ja-JP" altLang="en-US" sz="14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114542" y="1403775"/>
            <a:ext cx="3447362" cy="378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/>
              <a:t>【</a:t>
            </a:r>
            <a:r>
              <a:rPr lang="ja-JP" altLang="en-US" sz="1400" dirty="0" smtClean="0"/>
              <a:t>６歳未満児のいる夫の</a:t>
            </a:r>
            <a:endParaRPr lang="en-US" altLang="ja-JP" sz="1400" dirty="0" smtClean="0"/>
          </a:p>
          <a:p>
            <a:pPr algn="ctr">
              <a:lnSpc>
                <a:spcPts val="800"/>
              </a:lnSpc>
              <a:spcBef>
                <a:spcPct val="50000"/>
              </a:spcBef>
            </a:pPr>
            <a:r>
              <a:rPr lang="ja-JP" altLang="en-US" sz="1400" dirty="0" smtClean="0"/>
              <a:t>家事・育児関連時間（１日当たり）</a:t>
            </a:r>
            <a:r>
              <a:rPr lang="en-US" altLang="ja-JP" sz="1400" dirty="0" smtClean="0"/>
              <a:t>】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739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17379" y="636430"/>
            <a:ext cx="9297560" cy="8804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0451" tIns="71466" rIns="90451" bIns="73066" anchor="ctr">
            <a:spAutoFit/>
          </a:bodyPr>
          <a:lstStyle/>
          <a:p>
            <a:pPr marL="195393" indent="-195393" defTabSz="904455" fontAlgn="auto">
              <a:lnSpc>
                <a:spcPts val="1300"/>
              </a:lnSpc>
              <a:spcBef>
                <a:spcPts val="0"/>
              </a:spcBef>
              <a:spcAft>
                <a:spcPts val="90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○　パートタイム労働者は近年増加しており、平成</a:t>
            </a:r>
            <a:r>
              <a:rPr lang="en-US" altLang="ja-JP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27</a:t>
            </a: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年には</a:t>
            </a:r>
            <a:r>
              <a:rPr lang="en-US" altLang="ja-JP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1,634</a:t>
            </a: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万人。</a:t>
            </a:r>
            <a:endParaRPr lang="en-US" altLang="ja-JP" sz="1400" dirty="0">
              <a:solidFill>
                <a:prstClr val="black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195393" indent="-195393" defTabSz="904455" fontAlgn="auto">
              <a:lnSpc>
                <a:spcPts val="1300"/>
              </a:lnSpc>
              <a:spcBef>
                <a:spcPts val="0"/>
              </a:spcBef>
              <a:spcAft>
                <a:spcPts val="90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○　雇用者総数（</a:t>
            </a:r>
            <a:r>
              <a:rPr lang="en-US" altLang="ja-JP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5,474</a:t>
            </a: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万人</a:t>
            </a:r>
            <a:r>
              <a:rPr lang="en-US" altLang="ja-JP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)</a:t>
            </a: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の約３割を占める。</a:t>
            </a:r>
          </a:p>
          <a:p>
            <a:pPr marL="195393" indent="-195393" defTabSz="904455" fontAlgn="auto">
              <a:lnSpc>
                <a:spcPts val="1300"/>
              </a:lnSpc>
              <a:spcBef>
                <a:spcPts val="0"/>
              </a:spcBef>
              <a:spcAft>
                <a:spcPts val="900"/>
              </a:spcAft>
            </a:pPr>
            <a:r>
              <a:rPr lang="ja-JP" altLang="en-US" sz="1400" dirty="0">
                <a:solidFill>
                  <a:prstClr val="black"/>
                </a:solidFill>
                <a:latin typeface="HGPｺﾞｼｯｸM" pitchFamily="50" charset="-128"/>
                <a:ea typeface="HGPｺﾞｼｯｸM" pitchFamily="50" charset="-128"/>
              </a:rPr>
              <a:t>○　パートタイム労働者の約７割が女性。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706697" y="6438894"/>
            <a:ext cx="2887638" cy="223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4994" tIns="47505" rIns="94994" bIns="47505">
            <a:spAutoFit/>
          </a:bodyPr>
          <a:lstStyle/>
          <a:p>
            <a:pPr defTabSz="904455" fontAlgn="auto">
              <a:spcBef>
                <a:spcPct val="50000"/>
              </a:spcBef>
              <a:spcAft>
                <a:spcPts val="0"/>
              </a:spcAft>
            </a:pPr>
            <a:r>
              <a:rPr lang="ja-JP" altLang="en-US" sz="800" dirty="0">
                <a:solidFill>
                  <a:prstClr val="black"/>
                </a:solidFill>
                <a:latin typeface="Calibri" pitchFamily="34" charset="0"/>
                <a:ea typeface="ＭＳ Ｐゴシック"/>
              </a:rPr>
              <a:t>　（資料出所）　</a:t>
            </a:r>
            <a:r>
              <a:rPr lang="ja-JP" altLang="en-US" sz="800" dirty="0">
                <a:solidFill>
                  <a:prstClr val="black"/>
                </a:solidFill>
                <a:latin typeface="Calibri"/>
                <a:ea typeface="ＭＳ ゴシック" pitchFamily="49" charset="-128"/>
              </a:rPr>
              <a:t>総務省「労働力調査」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3171" y="1454455"/>
            <a:ext cx="9906000" cy="3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64" tIns="47541" rIns="95064" bIns="47541" anchor="ctr"/>
          <a:lstStyle/>
          <a:p>
            <a:pPr algn="ctr" defTabSz="904455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【</a:t>
            </a:r>
            <a:r>
              <a:rPr lang="ja-JP" altLang="en-US" sz="1100" dirty="0">
                <a:solidFill>
                  <a:prstClr val="black"/>
                </a:solidFill>
                <a:latin typeface="Calibri"/>
                <a:ea typeface="ＭＳ Ｐゴシック"/>
              </a:rPr>
              <a:t>短時間雇用者（週就業時間３５時間未満の者）数・割合の推移－非農林業－</a:t>
            </a: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】</a:t>
            </a:r>
            <a:endParaRPr lang="ja-JP" altLang="en-US" sz="110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" name="テキスト ボックス 20"/>
          <p:cNvSpPr txBox="1"/>
          <p:nvPr/>
        </p:nvSpPr>
        <p:spPr>
          <a:xfrm>
            <a:off x="-10446" y="6052979"/>
            <a:ext cx="7266164" cy="797219"/>
          </a:xfrm>
          <a:prstGeom prst="rect">
            <a:avLst/>
          </a:prstGeom>
          <a:noFill/>
        </p:spPr>
        <p:txBody>
          <a:bodyPr wrap="square" lIns="84327" tIns="42164" rIns="84327" bIns="42164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04455"/>
            <a:r>
              <a:rPr lang="ja-JP" altLang="en-US" sz="800" dirty="0">
                <a:solidFill>
                  <a:prstClr val="black"/>
                </a:solidFill>
              </a:rPr>
              <a:t>　注（１）　「短時間雇用者」は、非農林業雇用者（休業者を除く。）のうち、週就業時間</a:t>
            </a:r>
            <a:r>
              <a:rPr lang="en-US" altLang="ja-JP" sz="800" dirty="0">
                <a:solidFill>
                  <a:prstClr val="black"/>
                </a:solidFill>
              </a:rPr>
              <a:t>35</a:t>
            </a:r>
            <a:r>
              <a:rPr lang="ja-JP" altLang="en-US" sz="800" dirty="0">
                <a:solidFill>
                  <a:prstClr val="black"/>
                </a:solidFill>
              </a:rPr>
              <a:t>時間未満の者をいう。</a:t>
            </a:r>
            <a:endParaRPr lang="en-US" altLang="ja-JP" sz="800" dirty="0">
              <a:solidFill>
                <a:prstClr val="black"/>
              </a:solidFill>
            </a:endParaRPr>
          </a:p>
          <a:p>
            <a:pPr defTabSz="904455"/>
            <a:r>
              <a:rPr lang="ja-JP" altLang="en-US" sz="800" dirty="0">
                <a:solidFill>
                  <a:prstClr val="black"/>
                </a:solidFill>
              </a:rPr>
              <a:t>　　 （２）　平成</a:t>
            </a:r>
            <a:r>
              <a:rPr lang="en-US" altLang="ja-JP" sz="800" dirty="0">
                <a:solidFill>
                  <a:prstClr val="black"/>
                </a:solidFill>
              </a:rPr>
              <a:t>23</a:t>
            </a:r>
            <a:r>
              <a:rPr lang="ja-JP" altLang="en-US" sz="800" dirty="0">
                <a:solidFill>
                  <a:prstClr val="black"/>
                </a:solidFill>
              </a:rPr>
              <a:t>年の「短時間雇用者総数」は補完推計値であり、「雇用者総数に占める短時間雇用者の割合」は補完推計値で計算した</a:t>
            </a:r>
            <a:endParaRPr lang="en-US" altLang="ja-JP" sz="800" dirty="0">
              <a:solidFill>
                <a:prstClr val="black"/>
              </a:solidFill>
            </a:endParaRPr>
          </a:p>
          <a:p>
            <a:pPr defTabSz="904455"/>
            <a:r>
              <a:rPr lang="ja-JP" altLang="en-US" sz="800" dirty="0">
                <a:solidFill>
                  <a:prstClr val="black"/>
                </a:solidFill>
              </a:rPr>
              <a:t>　　　　　参考値である。</a:t>
            </a:r>
            <a:endParaRPr lang="en-US" altLang="ja-JP" sz="800" dirty="0">
              <a:solidFill>
                <a:prstClr val="black"/>
              </a:solidFill>
            </a:endParaRPr>
          </a:p>
          <a:p>
            <a:pPr defTabSz="904455"/>
            <a:r>
              <a:rPr lang="ja-JP" altLang="en-US" sz="800" dirty="0">
                <a:solidFill>
                  <a:prstClr val="black"/>
                </a:solidFill>
              </a:rPr>
              <a:t>　　　　　　なお、雇用者総数（女性）及び短時間雇用者（女性）については、補完推計を行っていないため、「短時間雇用者総数（うち女性）」</a:t>
            </a:r>
            <a:endParaRPr lang="en-US" altLang="ja-JP" sz="800" dirty="0">
              <a:solidFill>
                <a:prstClr val="black"/>
              </a:solidFill>
            </a:endParaRPr>
          </a:p>
          <a:p>
            <a:pPr defTabSz="904455"/>
            <a:r>
              <a:rPr lang="ja-JP" altLang="en-US" sz="800" dirty="0">
                <a:solidFill>
                  <a:prstClr val="black"/>
                </a:solidFill>
              </a:rPr>
              <a:t>　　　　 及び「女性雇用者総数に占める女性短時間雇用者の割合」については記載していない。</a:t>
            </a:r>
            <a:endParaRPr lang="en-US" altLang="ja-JP" sz="800" dirty="0">
              <a:solidFill>
                <a:prstClr val="black"/>
              </a:solidFill>
            </a:endParaRPr>
          </a:p>
          <a:p>
            <a:pPr defTabSz="904455"/>
            <a:r>
              <a:rPr lang="ja-JP" altLang="en-US" sz="800" dirty="0">
                <a:solidFill>
                  <a:prstClr val="black"/>
                </a:solidFill>
              </a:rPr>
              <a:t>　　　　　</a:t>
            </a:r>
            <a:endParaRPr lang="en-US" altLang="ja-JP" sz="800" dirty="0">
              <a:solidFill>
                <a:prstClr val="black"/>
              </a:solidFill>
            </a:endParaRPr>
          </a:p>
          <a:p>
            <a:pPr defTabSz="904455"/>
            <a:r>
              <a:rPr lang="ja-JP" altLang="en-US" sz="800" dirty="0">
                <a:solidFill>
                  <a:prstClr val="black"/>
                </a:solidFill>
              </a:rPr>
              <a:t>　　　　</a:t>
            </a:r>
          </a:p>
        </p:txBody>
      </p:sp>
      <p:graphicFrame>
        <p:nvGraphicFramePr>
          <p:cNvPr id="13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492835"/>
              </p:ext>
            </p:extLst>
          </p:nvPr>
        </p:nvGraphicFramePr>
        <p:xfrm>
          <a:off x="117888" y="1535721"/>
          <a:ext cx="9670229" cy="490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0" y="-105925"/>
            <a:ext cx="990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ctr">
              <a:defRPr/>
            </a:pPr>
            <a:r>
              <a:rPr lang="ja-JP" altLang="en-US" sz="2400" kern="0" dirty="0">
                <a:latin typeface="HGPｺﾞｼｯｸM" pitchFamily="50" charset="-128"/>
                <a:ea typeface="HGPｺﾞｼｯｸM" pitchFamily="50" charset="-128"/>
                <a:cs typeface="+mj-cs"/>
              </a:rPr>
              <a:t>パートタイム労働の現状</a:t>
            </a:r>
          </a:p>
        </p:txBody>
      </p:sp>
    </p:spTree>
    <p:extLst>
      <p:ext uri="{BB962C8B-B14F-4D97-AF65-F5344CB8AC3E}">
        <p14:creationId xmlns:p14="http://schemas.microsoft.com/office/powerpoint/2010/main" val="12681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lIns="0" tIns="0" rIns="0" bIns="0" rtlCol="0">
        <a:spAutoFit/>
      </a:bodyPr>
      <a:lstStyle>
        <a:defPPr marL="179388" indent="-179388" fontAlgn="base">
          <a:spcBef>
            <a:spcPts val="300"/>
          </a:spcBef>
          <a:spcAft>
            <a:spcPct val="0"/>
          </a:spcAft>
          <a:defRPr sz="1200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DA299AC048A4B8EA9C1D19079C1A32200D2FA5E71A84F5C458A81B8202772AD15" ma:contentTypeVersion="11" ma:contentTypeDescription="" ma:contentTypeScope="" ma:versionID="54992638910fb2b6c7fe18d8968bebee">
  <xsd:schema xmlns:xsd="http://www.w3.org/2001/XMLSchema" xmlns:p="http://schemas.microsoft.com/office/2006/metadata/properties" xmlns:ns2="8B97BE19-CDDD-400E-817A-CFDD13F7EC12" xmlns:ns3="5914db14-294b-4120-afc0-404d19ea88b5" targetNamespace="http://schemas.microsoft.com/office/2006/metadata/properties" ma:root="true" ma:fieldsID="cd6e45ae942d1a532029b9e99eb86fa1" ns2:_="" ns3:_="">
    <xsd:import namespace="8B97BE19-CDDD-400E-817A-CFDD13F7EC12"/>
    <xsd:import namespace="5914db14-294b-4120-afc0-404d19ea88b5"/>
    <xsd:element name="properties">
      <xsd:complexType>
        <xsd:sequence>
          <xsd:element name="documentManagement">
            <xsd:complexType>
              <xsd:all>
                <xsd:element ref="ns2:ClassLarge" minOccurs="0"/>
                <xsd:element ref="ns2:ClassMedium" minOccurs="0"/>
                <xsd:element ref="ns2:ClassSmall" minOccurs="0"/>
                <xsd:element ref="ns2:GyoseiFile" minOccurs="0"/>
                <xsd:element ref="ns2:CreatedBy" minOccurs="0"/>
                <xsd:element ref="ns2:PreservationPeriod" minOccurs="0"/>
                <xsd:element ref="ns2:PreservationPeriodExpire" minOccurs="0"/>
                <xsd:element ref="ns2:CreatedDate" minOccurs="0"/>
                <xsd:element ref="ns2:FixationStatus" minOccurs="0"/>
                <xsd:element ref="ns2:EditorWithSpace" minOccurs="0"/>
                <xsd:element ref="ns3:DaibunruiID" minOccurs="0"/>
                <xsd:element ref="ns3:ChuubunruiID" minOccurs="0"/>
                <xsd:element ref="ns3:SyoubunruiID" minOccurs="0"/>
                <xsd:element ref="ns3:GyouseibunsyoID" minOccurs="0"/>
                <xsd:element ref="ns3:Renkei" minOccurs="0"/>
                <xsd:element ref="ns3:Flag01" minOccurs="0"/>
                <xsd:element ref="ns3:Yobi01" minOccurs="0"/>
                <xsd:element ref="ns3:Yobi02" minOccurs="0"/>
                <xsd:element ref="ns3:Yobi03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B97BE19-CDDD-400E-817A-CFDD13F7EC12" elementFormDefault="qualified">
    <xsd:import namespace="http://schemas.microsoft.com/office/2006/documentManagement/types"/>
    <xsd:element name="ClassLarge" ma:index="8" nillable="true" ma:displayName="大分類" ma:hidden="true" ma:internalName="ClassLarge" ma:readOnly="true">
      <xsd:simpleType>
        <xsd:restriction base="dms:Unknown"/>
      </xsd:simpleType>
    </xsd:element>
    <xsd:element name="ClassMedium" ma:index="9" nillable="true" ma:displayName="中分類" ma:hidden="true" ma:internalName="ClassMedium" ma:readOnly="true">
      <xsd:simpleType>
        <xsd:restriction base="dms:Unknown"/>
      </xsd:simpleType>
    </xsd:element>
    <xsd:element name="ClassSmall" ma:index="10" nillable="true" ma:displayName="小分類" ma:hidden="true" ma:internalName="ClassSmall" ma:readOnly="true">
      <xsd:simpleType>
        <xsd:restriction base="dms:Unknown"/>
      </xsd:simpleType>
    </xsd:element>
    <xsd:element name="GyoseiFile" ma:index="11" nillable="true" ma:displayName="行政文書ファイル名" ma:hidden="true" ma:internalName="GyoseiFile" ma:readOnly="true">
      <xsd:simpleType>
        <xsd:restriction base="dms:Unknown"/>
      </xsd:simpleType>
    </xsd:element>
    <xsd:element name="CreatedBy" ma:index="12" nillable="true" ma:displayName="作成課/係・作成者" ma:hidden="true" ma:internalName="CreatedBy" ma:readOnly="true">
      <xsd:simpleType>
        <xsd:restriction base="dms:Unknown"/>
      </xsd:simpleType>
    </xsd:element>
    <xsd:element name="PreservationPeriod" ma:index="13" nillable="true" ma:displayName="保存期間" ma:hidden="true" ma:internalName="PreservationPeriod" ma:readOnly="true">
      <xsd:simpleType>
        <xsd:restriction base="dms:Unknown"/>
      </xsd:simpleType>
    </xsd:element>
    <xsd:element name="PreservationPeriodExpire" ma:index="14" nillable="true" ma:displayName="保存期間満了時期" ma:format="DateOnly" ma:hidden="true" ma:internalName="PreservationPeriodExpire" ma:readOnly="true">
      <xsd:simpleType>
        <xsd:restriction base="dms:Unknown"/>
      </xsd:simpleType>
    </xsd:element>
    <xsd:element name="CreatedDate" ma:index="15" nillable="true" ma:displayName="作成年月日" ma:hidden="true" ma:internalName="CreatedDate" ma:readOnly="true">
      <xsd:simpleType>
        <xsd:restriction base="dms:Unknown"/>
      </xsd:simpleType>
    </xsd:element>
    <xsd:element name="FixationStatus" ma:index="16" nillable="true" ma:displayName="確定状況" ma:hidden="true" ma:internalName="FixationStatus" ma:readOnly="true">
      <xsd:simpleType>
        <xsd:restriction base="dms:Unknown"/>
      </xsd:simpleType>
    </xsd:element>
    <xsd:element name="EditorWithSpace" ma:index="18" nillable="true" ma:displayName="更新者　　　　　　" ma:hidden="true" ma:internalName="EditorWithSpace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5914db14-294b-4120-afc0-404d19ea88b5" elementFormDefault="qualified">
    <xsd:import namespace="http://schemas.microsoft.com/office/2006/documentManagement/types"/>
    <xsd:element name="DaibunruiID" ma:index="19" nillable="true" ma:displayName="大分類ID" ma:description="" ma:hidden="true" ma:internalName="DaibunruiID" ma:readOnly="true">
      <xsd:simpleType>
        <xsd:restriction base="dms:Text"/>
      </xsd:simpleType>
    </xsd:element>
    <xsd:element name="ChuubunruiID" ma:index="20" nillable="true" ma:displayName="中分類ID" ma:description="" ma:hidden="true" ma:internalName="ChuubunruiID" ma:readOnly="true">
      <xsd:simpleType>
        <xsd:restriction base="dms:Text"/>
      </xsd:simpleType>
    </xsd:element>
    <xsd:element name="SyoubunruiID" ma:index="21" nillable="true" ma:displayName="小分類ID" ma:description="" ma:hidden="true" ma:internalName="SyoubunruiID" ma:readOnly="true">
      <xsd:simpleType>
        <xsd:restriction base="dms:Text"/>
      </xsd:simpleType>
    </xsd:element>
    <xsd:element name="GyouseibunsyoID" ma:index="22" nillable="true" ma:displayName="行政文書ファイル名ID" ma:description="" ma:hidden="true" ma:internalName="GyouseibunsyoID" ma:readOnly="true">
      <xsd:simpleType>
        <xsd:restriction base="dms:Text"/>
      </xsd:simpleType>
    </xsd:element>
    <xsd:element name="Renkei" ma:index="23" nillable="true" ma:displayName="行政文書連携フラグ" ma:description="" ma:hidden="true" ma:internalName="Renkei" ma:readOnly="true">
      <xsd:simpleType>
        <xsd:restriction base="dms:Text"/>
      </xsd:simpleType>
    </xsd:element>
    <xsd:element name="Flag01" ma:index="24" nillable="true" ma:displayName="予備フラグ" ma:description="" ma:hidden="true" ma:internalName="Flag01" ma:readOnly="true">
      <xsd:simpleType>
        <xsd:restriction base="dms:Text"/>
      </xsd:simpleType>
    </xsd:element>
    <xsd:element name="Yobi01" ma:index="25" nillable="true" ma:displayName="予備列01" ma:description="" ma:hidden="true" ma:internalName="Yobi01" ma:readOnly="true">
      <xsd:simpleType>
        <xsd:restriction base="dms:Text"/>
      </xsd:simpleType>
    </xsd:element>
    <xsd:element name="Yobi02" ma:index="26" nillable="true" ma:displayName="予備列02" ma:description="" ma:hidden="true" ma:internalName="Yobi02" ma:readOnly="true">
      <xsd:simpleType>
        <xsd:restriction base="dms:Text"/>
      </xsd:simpleType>
    </xsd:element>
    <xsd:element name="Yobi03" ma:index="27" nillable="true" ma:displayName="予備列03" ma:description="" ma:hidden="true" ma:internalName="Yobi03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17" ma:displayName="タイトル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lag01 xmlns="5914db14-294b-4120-afc0-404d19ea88b5" xsi:nil="true"/>
    <SyoubunruiID xmlns="5914db14-294b-4120-afc0-404d19ea88b5" xsi:nil="true"/>
    <GyouseibunsyoID xmlns="5914db14-294b-4120-afc0-404d19ea88b5" xsi:nil="true"/>
    <Yobi03 xmlns="5914db14-294b-4120-afc0-404d19ea88b5" xsi:nil="true"/>
    <ChuubunruiID xmlns="5914db14-294b-4120-afc0-404d19ea88b5" xsi:nil="true"/>
    <Renkei xmlns="5914db14-294b-4120-afc0-404d19ea88b5" xsi:nil="true"/>
    <Yobi02 xmlns="5914db14-294b-4120-afc0-404d19ea88b5" xsi:nil="true"/>
    <DaibunruiID xmlns="5914db14-294b-4120-afc0-404d19ea88b5" xsi:nil="true"/>
    <Yobi01 xmlns="5914db14-294b-4120-afc0-404d19ea88b5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362E3-0440-4F8F-8E06-4E6A9B9EA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7BE19-CDDD-400E-817A-CFDD13F7EC12"/>
    <ds:schemaRef ds:uri="5914db14-294b-4120-afc0-404d19ea88b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0644B5C-9BE8-4AC9-A0C3-9F7B049B2E92}">
  <ds:schemaRefs>
    <ds:schemaRef ds:uri="http://schemas.openxmlformats.org/package/2006/metadata/core-properties"/>
    <ds:schemaRef ds:uri="http://purl.org/dc/terms/"/>
    <ds:schemaRef ds:uri="5914db14-294b-4120-afc0-404d19ea88b5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8B97BE19-CDDD-400E-817A-CFDD13F7EC1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389E70-0844-4AFE-BDE2-F5D79C5DCD3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07CBBE3-A18A-443E-877D-2A1CFD1F7C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10643</TotalTime>
  <Words>1101</Words>
  <Application>Microsoft Office PowerPoint</Application>
  <PresentationFormat>A4 210 x 297 mm</PresentationFormat>
  <Paragraphs>274</Paragraphs>
  <Slides>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標準デザイン</vt:lpstr>
      <vt:lpstr>デザインの設定</vt:lpstr>
      <vt:lpstr>1_デザインの設定</vt:lpstr>
      <vt:lpstr>2_デザインの設定</vt:lpstr>
      <vt:lpstr>7_デザインの設定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育児休業取得率の推移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今後の雇用均等行政について</dc:title>
  <dc:creator>厚生労働省ネットワークシステム</dc:creator>
  <cp:lastModifiedBy>厚生労働省ネットワークシステム</cp:lastModifiedBy>
  <cp:revision>775</cp:revision>
  <cp:lastPrinted>2016-02-22T04:20:28Z</cp:lastPrinted>
  <dcterms:created xsi:type="dcterms:W3CDTF">2007-02-23T09:46:38Z</dcterms:created>
  <dcterms:modified xsi:type="dcterms:W3CDTF">2016-03-02T00:49:11Z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ibunrui">
    <vt:lpwstr/>
  </property>
  <property fmtid="{D5CDD505-2E9C-101B-9397-08002B2CF9AE}" pid="3" name="Syoubunrui">
    <vt:lpwstr/>
  </property>
  <property fmtid="{D5CDD505-2E9C-101B-9397-08002B2CF9AE}" pid="4" name="Sakuseibi">
    <vt:lpwstr/>
  </property>
  <property fmtid="{D5CDD505-2E9C-101B-9397-08002B2CF9AE}" pid="5" name="Hozonkikanmeisyou">
    <vt:lpwstr/>
  </property>
  <property fmtid="{D5CDD505-2E9C-101B-9397-08002B2CF9AE}" pid="6" name="Hozonkikanmanryoubi">
    <vt:lpwstr/>
  </property>
  <property fmtid="{D5CDD505-2E9C-101B-9397-08002B2CF9AE}" pid="7" name="Yobi01">
    <vt:lpwstr/>
  </property>
  <property fmtid="{D5CDD505-2E9C-101B-9397-08002B2CF9AE}" pid="8" name="Gyouseibunnsyo">
    <vt:lpwstr/>
  </property>
  <property fmtid="{D5CDD505-2E9C-101B-9397-08002B2CF9AE}" pid="9" name="ChuubunruiID">
    <vt:lpwstr/>
  </property>
  <property fmtid="{D5CDD505-2E9C-101B-9397-08002B2CF9AE}" pid="10" name="Yobi03">
    <vt:lpwstr/>
  </property>
  <property fmtid="{D5CDD505-2E9C-101B-9397-08002B2CF9AE}" pid="11" name="Flag01">
    <vt:lpwstr/>
  </property>
  <property fmtid="{D5CDD505-2E9C-101B-9397-08002B2CF9AE}" pid="12" name="Chuubunrui">
    <vt:lpwstr/>
  </property>
  <property fmtid="{D5CDD505-2E9C-101B-9397-08002B2CF9AE}" pid="13" name="Sakuseika">
    <vt:lpwstr/>
  </property>
  <property fmtid="{D5CDD505-2E9C-101B-9397-08002B2CF9AE}" pid="14" name="SyoubunruiID">
    <vt:lpwstr/>
  </property>
  <property fmtid="{D5CDD505-2E9C-101B-9397-08002B2CF9AE}" pid="15" name="Renkei">
    <vt:lpwstr/>
  </property>
  <property fmtid="{D5CDD505-2E9C-101B-9397-08002B2CF9AE}" pid="16" name="Kakuteisyori">
    <vt:lpwstr/>
  </property>
  <property fmtid="{D5CDD505-2E9C-101B-9397-08002B2CF9AE}" pid="17" name="DaibunruiID">
    <vt:lpwstr/>
  </property>
  <property fmtid="{D5CDD505-2E9C-101B-9397-08002B2CF9AE}" pid="18" name="GyouseibunsyoID">
    <vt:lpwstr/>
  </property>
  <property fmtid="{D5CDD505-2E9C-101B-9397-08002B2CF9AE}" pid="19" name="Yobi02">
    <vt:lpwstr/>
  </property>
  <property fmtid="{D5CDD505-2E9C-101B-9397-08002B2CF9AE}" pid="20" name="ContentTypeId">
    <vt:lpwstr>0x0101002DA299AC048A4B8EA9C1D19079C1A32200D2FA5E71A84F5C458A81B8202772AD15</vt:lpwstr>
  </property>
  <property fmtid="{D5CDD505-2E9C-101B-9397-08002B2CF9AE}" pid="21" name="ContentType">
    <vt:lpwstr>ドキュメント</vt:lpwstr>
  </property>
</Properties>
</file>